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81" r:id="rId3"/>
    <p:sldId id="275" r:id="rId4"/>
    <p:sldId id="288" r:id="rId5"/>
    <p:sldId id="289" r:id="rId6"/>
    <p:sldId id="266" r:id="rId7"/>
    <p:sldId id="276" r:id="rId8"/>
    <p:sldId id="262" r:id="rId9"/>
    <p:sldId id="290" r:id="rId10"/>
    <p:sldId id="293" r:id="rId11"/>
    <p:sldId id="294" r:id="rId12"/>
    <p:sldId id="295" r:id="rId13"/>
    <p:sldId id="27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56D418-F897-885F-AA9A-795B486473B5}" v="5" dt="2025-08-29T14:27:23.6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notesMaster" Target="notesMasters/notesMaster1.xml"/><Relationship Id="rId23"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21926D50-E259-F3CA-5F77-EF24F3CEE76B}"/>
    <pc:docChg chg="modSld">
      <pc:chgData name="Josselin Bourges" userId="S::josselin.bourges@un.org::2853f2c9-8004-4548-bb73-10249e173b61" providerId="AD" clId="Web-{21926D50-E259-F3CA-5F77-EF24F3CEE76B}" dt="2025-08-13T20:12:10.737" v="16"/>
      <pc:docMkLst>
        <pc:docMk/>
      </pc:docMkLst>
      <pc:sldChg chg="modNotes">
        <pc:chgData name="Josselin Bourges" userId="S::josselin.bourges@un.org::2853f2c9-8004-4548-bb73-10249e173b61" providerId="AD" clId="Web-{21926D50-E259-F3CA-5F77-EF24F3CEE76B}" dt="2025-08-13T20:11:56.174" v="10"/>
        <pc:sldMkLst>
          <pc:docMk/>
          <pc:sldMk cId="2056460221" sldId="266"/>
        </pc:sldMkLst>
      </pc:sldChg>
      <pc:sldChg chg="modNotes">
        <pc:chgData name="Josselin Bourges" userId="S::josselin.bourges@un.org::2853f2c9-8004-4548-bb73-10249e173b61" providerId="AD" clId="Web-{21926D50-E259-F3CA-5F77-EF24F3CEE76B}" dt="2025-08-13T20:12:10.737" v="16"/>
        <pc:sldMkLst>
          <pc:docMk/>
          <pc:sldMk cId="4061251164" sldId="272"/>
        </pc:sldMkLst>
      </pc:sldChg>
      <pc:sldChg chg="modNotes">
        <pc:chgData name="Josselin Bourges" userId="S::josselin.bourges@un.org::2853f2c9-8004-4548-bb73-10249e173b61" providerId="AD" clId="Web-{21926D50-E259-F3CA-5F77-EF24F3CEE76B}" dt="2025-08-13T20:11:45.362" v="6"/>
        <pc:sldMkLst>
          <pc:docMk/>
          <pc:sldMk cId="2713081774" sldId="281"/>
        </pc:sldMkLst>
      </pc:sldChg>
      <pc:sldChg chg="modNotes">
        <pc:chgData name="Josselin Bourges" userId="S::josselin.bourges@un.org::2853f2c9-8004-4548-bb73-10249e173b61" providerId="AD" clId="Web-{21926D50-E259-F3CA-5F77-EF24F3CEE76B}" dt="2025-08-13T20:11:52.424" v="8"/>
        <pc:sldMkLst>
          <pc:docMk/>
          <pc:sldMk cId="3552580504" sldId="289"/>
        </pc:sldMkLst>
      </pc:sldChg>
      <pc:sldChg chg="modNotes">
        <pc:chgData name="Josselin Bourges" userId="S::josselin.bourges@un.org::2853f2c9-8004-4548-bb73-10249e173b61" providerId="AD" clId="Web-{21926D50-E259-F3CA-5F77-EF24F3CEE76B}" dt="2025-08-13T20:12:02.659" v="12"/>
        <pc:sldMkLst>
          <pc:docMk/>
          <pc:sldMk cId="2309579545" sldId="290"/>
        </pc:sldMkLst>
      </pc:sldChg>
      <pc:sldChg chg="modNotes">
        <pc:chgData name="Josselin Bourges" userId="S::josselin.bourges@un.org::2853f2c9-8004-4548-bb73-10249e173b61" providerId="AD" clId="Web-{21926D50-E259-F3CA-5F77-EF24F3CEE76B}" dt="2025-08-13T20:12:06.503" v="13"/>
        <pc:sldMkLst>
          <pc:docMk/>
          <pc:sldMk cId="2132083861" sldId="295"/>
        </pc:sldMkLst>
      </pc:sldChg>
    </pc:docChg>
  </pc:docChgLst>
  <pc:docChgLst>
    <pc:chgData name="Josselin Bourges" userId="S::josselin.bourges@un.org::2853f2c9-8004-4548-bb73-10249e173b61" providerId="AD" clId="Web-{10309B4B-504E-4006-5578-D5F738475A73}"/>
    <pc:docChg chg="modSld">
      <pc:chgData name="Josselin Bourges" userId="S::josselin.bourges@un.org::2853f2c9-8004-4548-bb73-10249e173b61" providerId="AD" clId="Web-{10309B4B-504E-4006-5578-D5F738475A73}" dt="2025-08-15T15:08:29.385" v="1" actId="20577"/>
      <pc:docMkLst>
        <pc:docMk/>
      </pc:docMkLst>
      <pc:sldChg chg="modSp">
        <pc:chgData name="Josselin Bourges" userId="S::josselin.bourges@un.org::2853f2c9-8004-4548-bb73-10249e173b61" providerId="AD" clId="Web-{10309B4B-504E-4006-5578-D5F738475A73}" dt="2025-08-15T15:08:29.385" v="1" actId="20577"/>
        <pc:sldMkLst>
          <pc:docMk/>
          <pc:sldMk cId="2309579545" sldId="290"/>
        </pc:sldMkLst>
        <pc:spChg chg="mod">
          <ac:chgData name="Josselin Bourges" userId="S::josselin.bourges@un.org::2853f2c9-8004-4548-bb73-10249e173b61" providerId="AD" clId="Web-{10309B4B-504E-4006-5578-D5F738475A73}" dt="2025-08-15T15:08:29.385" v="1" actId="20577"/>
          <ac:spMkLst>
            <pc:docMk/>
            <pc:sldMk cId="2309579545" sldId="290"/>
            <ac:spMk id="2" creationId="{B60EAA4B-5343-4A6F-8750-5E959784BDBF}"/>
          </ac:spMkLst>
        </pc:spChg>
      </pc:sldChg>
    </pc:docChg>
  </pc:docChgLst>
  <pc:docChgLst>
    <pc:chgData name="Josselin Bourges" userId="S::josselin.bourges@un.org::2853f2c9-8004-4548-bb73-10249e173b61" providerId="AD" clId="Web-{3456D418-F897-885F-AA9A-795B486473B5}"/>
    <pc:docChg chg="modSld">
      <pc:chgData name="Josselin Bourges" userId="S::josselin.bourges@un.org::2853f2c9-8004-4548-bb73-10249e173b61" providerId="AD" clId="Web-{3456D418-F897-885F-AA9A-795B486473B5}" dt="2025-08-29T14:27:23.685" v="4" actId="1076"/>
      <pc:docMkLst>
        <pc:docMk/>
      </pc:docMkLst>
      <pc:sldChg chg="addSp delSp modSp">
        <pc:chgData name="Josselin Bourges" userId="S::josselin.bourges@un.org::2853f2c9-8004-4548-bb73-10249e173b61" providerId="AD" clId="Web-{3456D418-F897-885F-AA9A-795B486473B5}" dt="2025-08-29T14:27:23.685" v="4" actId="1076"/>
        <pc:sldMkLst>
          <pc:docMk/>
          <pc:sldMk cId="4061251164" sldId="272"/>
        </pc:sldMkLst>
        <pc:spChg chg="del">
          <ac:chgData name="Josselin Bourges" userId="S::josselin.bourges@un.org::2853f2c9-8004-4548-bb73-10249e173b61" providerId="AD" clId="Web-{3456D418-F897-885F-AA9A-795B486473B5}" dt="2025-08-29T14:27:09.559" v="0"/>
          <ac:spMkLst>
            <pc:docMk/>
            <pc:sldMk cId="4061251164" sldId="272"/>
            <ac:spMk id="4" creationId="{DD400DE6-8D50-7710-2CF1-F9582AF17A37}"/>
          </ac:spMkLst>
        </pc:spChg>
        <pc:picChg chg="del">
          <ac:chgData name="Josselin Bourges" userId="S::josselin.bourges@un.org::2853f2c9-8004-4548-bb73-10249e173b61" providerId="AD" clId="Web-{3456D418-F897-885F-AA9A-795B486473B5}" dt="2025-08-29T14:27:10.169" v="1"/>
          <ac:picMkLst>
            <pc:docMk/>
            <pc:sldMk cId="4061251164" sldId="272"/>
            <ac:picMk id="5" creationId="{53601EF8-5030-E140-AB44-032870BFD641}"/>
          </ac:picMkLst>
        </pc:picChg>
        <pc:picChg chg="add mod">
          <ac:chgData name="Josselin Bourges" userId="S::josselin.bourges@un.org::2853f2c9-8004-4548-bb73-10249e173b61" providerId="AD" clId="Web-{3456D418-F897-885F-AA9A-795B486473B5}" dt="2025-08-29T14:27:23.685" v="4" actId="1076"/>
          <ac:picMkLst>
            <pc:docMk/>
            <pc:sldMk cId="4061251164" sldId="272"/>
            <ac:picMk id="6" creationId="{C6F9AF2B-01BA-FE4B-37FE-B88F43A869D4}"/>
          </ac:picMkLst>
        </pc:picChg>
      </pc:sldChg>
    </pc:docChg>
  </pc:docChgLst>
  <pc:docChgLst>
    <pc:chgData name="Josselin Bourges" userId="S::josselin.bourges@un.org::2853f2c9-8004-4548-bb73-10249e173b61" providerId="AD" clId="Web-{02AEB02A-A653-1738-D94D-AE72274B3B99}"/>
    <pc:docChg chg="modSld">
      <pc:chgData name="Josselin Bourges" userId="S::josselin.bourges@un.org::2853f2c9-8004-4548-bb73-10249e173b61" providerId="AD" clId="Web-{02AEB02A-A653-1738-D94D-AE72274B3B99}" dt="2025-08-12T19:55:36.659" v="169"/>
      <pc:docMkLst>
        <pc:docMk/>
      </pc:docMkLst>
      <pc:sldChg chg="modSp modNotes">
        <pc:chgData name="Josselin Bourges" userId="S::josselin.bourges@un.org::2853f2c9-8004-4548-bb73-10249e173b61" providerId="AD" clId="Web-{02AEB02A-A653-1738-D94D-AE72274B3B99}" dt="2025-08-12T19:53:34.734" v="156" actId="20577"/>
        <pc:sldMkLst>
          <pc:docMk/>
          <pc:sldMk cId="3474446520" sldId="262"/>
        </pc:sldMkLst>
        <pc:spChg chg="mod">
          <ac:chgData name="Josselin Bourges" userId="S::josselin.bourges@un.org::2853f2c9-8004-4548-bb73-10249e173b61" providerId="AD" clId="Web-{02AEB02A-A653-1738-D94D-AE72274B3B99}" dt="2025-08-12T19:53:34.734" v="156" actId="20577"/>
          <ac:spMkLst>
            <pc:docMk/>
            <pc:sldMk cId="3474446520" sldId="262"/>
            <ac:spMk id="3" creationId="{D9ABDD1F-C3A2-4EBA-8B3B-385D708D51D8}"/>
          </ac:spMkLst>
        </pc:spChg>
      </pc:sldChg>
      <pc:sldChg chg="modNotes">
        <pc:chgData name="Josselin Bourges" userId="S::josselin.bourges@un.org::2853f2c9-8004-4548-bb73-10249e173b61" providerId="AD" clId="Web-{02AEB02A-A653-1738-D94D-AE72274B3B99}" dt="2025-08-12T19:44:56.271" v="102"/>
        <pc:sldMkLst>
          <pc:docMk/>
          <pc:sldMk cId="2056460221" sldId="266"/>
        </pc:sldMkLst>
      </pc:sldChg>
      <pc:sldChg chg="modNotes">
        <pc:chgData name="Josselin Bourges" userId="S::josselin.bourges@un.org::2853f2c9-8004-4548-bb73-10249e173b61" providerId="AD" clId="Web-{02AEB02A-A653-1738-D94D-AE72274B3B99}" dt="2025-08-12T19:38:26.091" v="20"/>
        <pc:sldMkLst>
          <pc:docMk/>
          <pc:sldMk cId="2982070104" sldId="275"/>
        </pc:sldMkLst>
      </pc:sldChg>
      <pc:sldChg chg="modSp">
        <pc:chgData name="Josselin Bourges" userId="S::josselin.bourges@un.org::2853f2c9-8004-4548-bb73-10249e173b61" providerId="AD" clId="Web-{02AEB02A-A653-1738-D94D-AE72274B3B99}" dt="2025-08-12T19:46:23.575" v="111" actId="20577"/>
        <pc:sldMkLst>
          <pc:docMk/>
          <pc:sldMk cId="2950728046" sldId="276"/>
        </pc:sldMkLst>
        <pc:spChg chg="mod">
          <ac:chgData name="Josselin Bourges" userId="S::josselin.bourges@un.org::2853f2c9-8004-4548-bb73-10249e173b61" providerId="AD" clId="Web-{02AEB02A-A653-1738-D94D-AE72274B3B99}" dt="2025-08-12T19:46:23.575" v="111" actId="20577"/>
          <ac:spMkLst>
            <pc:docMk/>
            <pc:sldMk cId="2950728046" sldId="276"/>
            <ac:spMk id="2" creationId="{F9235E24-37EE-4A50-83CD-04414A1993B2}"/>
          </ac:spMkLst>
        </pc:spChg>
      </pc:sldChg>
      <pc:sldChg chg="modNotes">
        <pc:chgData name="Josselin Bourges" userId="S::josselin.bourges@un.org::2853f2c9-8004-4548-bb73-10249e173b61" providerId="AD" clId="Web-{02AEB02A-A653-1738-D94D-AE72274B3B99}" dt="2025-08-12T19:38:02.809" v="18"/>
        <pc:sldMkLst>
          <pc:docMk/>
          <pc:sldMk cId="2713081774" sldId="281"/>
        </pc:sldMkLst>
      </pc:sldChg>
      <pc:sldChg chg="addSp delSp modSp modNotes">
        <pc:chgData name="Josselin Bourges" userId="S::josselin.bourges@un.org::2853f2c9-8004-4548-bb73-10249e173b61" providerId="AD" clId="Web-{02AEB02A-A653-1738-D94D-AE72274B3B99}" dt="2025-08-12T19:43:26.689" v="93" actId="20577"/>
        <pc:sldMkLst>
          <pc:docMk/>
          <pc:sldMk cId="3552580504" sldId="289"/>
        </pc:sldMkLst>
        <pc:spChg chg="mod">
          <ac:chgData name="Josselin Bourges" userId="S::josselin.bourges@un.org::2853f2c9-8004-4548-bb73-10249e173b61" providerId="AD" clId="Web-{02AEB02A-A653-1738-D94D-AE72274B3B99}" dt="2025-08-12T19:43:26.689" v="93" actId="20577"/>
          <ac:spMkLst>
            <pc:docMk/>
            <pc:sldMk cId="3552580504" sldId="289"/>
            <ac:spMk id="13" creationId="{54EBC5BC-34E0-3E56-F38B-21971E519255}"/>
          </ac:spMkLst>
        </pc:spChg>
      </pc:sldChg>
      <pc:sldChg chg="modNotes">
        <pc:chgData name="Josselin Bourges" userId="S::josselin.bourges@un.org::2853f2c9-8004-4548-bb73-10249e173b61" providerId="AD" clId="Web-{02AEB02A-A653-1738-D94D-AE72274B3B99}" dt="2025-08-12T19:54:06.516" v="160"/>
        <pc:sldMkLst>
          <pc:docMk/>
          <pc:sldMk cId="2309579545" sldId="290"/>
        </pc:sldMkLst>
      </pc:sldChg>
      <pc:sldChg chg="modSp modNotes">
        <pc:chgData name="Josselin Bourges" userId="S::josselin.bourges@un.org::2853f2c9-8004-4548-bb73-10249e173b61" providerId="AD" clId="Web-{02AEB02A-A653-1738-D94D-AE72274B3B99}" dt="2025-08-12T19:54:39.267" v="163"/>
        <pc:sldMkLst>
          <pc:docMk/>
          <pc:sldMk cId="1688638681" sldId="293"/>
        </pc:sldMkLst>
        <pc:spChg chg="mod">
          <ac:chgData name="Josselin Bourges" userId="S::josselin.bourges@un.org::2853f2c9-8004-4548-bb73-10249e173b61" providerId="AD" clId="Web-{02AEB02A-A653-1738-D94D-AE72274B3B99}" dt="2025-08-12T19:54:10.735" v="162" actId="20577"/>
          <ac:spMkLst>
            <pc:docMk/>
            <pc:sldMk cId="1688638681" sldId="293"/>
            <ac:spMk id="2" creationId="{6831211C-84CE-4CA5-B652-879CDA819502}"/>
          </ac:spMkLst>
        </pc:spChg>
      </pc:sldChg>
      <pc:sldChg chg="modSp modNotes">
        <pc:chgData name="Josselin Bourges" userId="S::josselin.bourges@un.org::2853f2c9-8004-4548-bb73-10249e173b61" providerId="AD" clId="Web-{02AEB02A-A653-1738-D94D-AE72274B3B99}" dt="2025-08-12T19:54:47.720" v="166"/>
        <pc:sldMkLst>
          <pc:docMk/>
          <pc:sldMk cId="2383868340" sldId="294"/>
        </pc:sldMkLst>
        <pc:spChg chg="mod">
          <ac:chgData name="Josselin Bourges" userId="S::josselin.bourges@un.org::2853f2c9-8004-4548-bb73-10249e173b61" providerId="AD" clId="Web-{02AEB02A-A653-1738-D94D-AE72274B3B99}" dt="2025-08-12T19:54:42.939" v="164" actId="20577"/>
          <ac:spMkLst>
            <pc:docMk/>
            <pc:sldMk cId="2383868340" sldId="294"/>
            <ac:spMk id="2" creationId="{4E7B3B0D-CDDE-4BDF-AAED-427D162D8AF7}"/>
          </ac:spMkLst>
        </pc:spChg>
      </pc:sldChg>
      <pc:sldChg chg="modNotes">
        <pc:chgData name="Josselin Bourges" userId="S::josselin.bourges@un.org::2853f2c9-8004-4548-bb73-10249e173b61" providerId="AD" clId="Web-{02AEB02A-A653-1738-D94D-AE72274B3B99}" dt="2025-08-12T19:55:36.659" v="169"/>
        <pc:sldMkLst>
          <pc:docMk/>
          <pc:sldMk cId="2132083861" sldId="295"/>
        </pc:sldMkLst>
      </pc:sldChg>
    </pc:docChg>
  </pc:docChgLst>
  <pc:docChgLst>
    <pc:chgData name="Ruth Ouattara" userId="ef623609-f3d1-4537-8577-3dbd58257726" providerId="ADAL" clId="{45C18BB2-8D9B-47C6-878F-E52D71469AB2}"/>
    <pc:docChg chg="undo redo custSel addSld delSld modSld">
      <pc:chgData name="Ruth Ouattara" userId="ef623609-f3d1-4537-8577-3dbd58257726" providerId="ADAL" clId="{45C18BB2-8D9B-47C6-878F-E52D71469AB2}" dt="2025-08-06T20:41:24.973" v="343" actId="20577"/>
      <pc:docMkLst>
        <pc:docMk/>
      </pc:docMkLst>
      <pc:sldChg chg="modSp add del mod setBg modNotesTx">
        <pc:chgData name="Ruth Ouattara" userId="ef623609-f3d1-4537-8577-3dbd58257726" providerId="ADAL" clId="{45C18BB2-8D9B-47C6-878F-E52D71469AB2}" dt="2025-07-22T14:21:58.429" v="193" actId="20577"/>
        <pc:sldMkLst>
          <pc:docMk/>
          <pc:sldMk cId="3474446520" sldId="262"/>
        </pc:sldMkLst>
      </pc:sldChg>
      <pc:sldChg chg="modSp add mod modNotesTx">
        <pc:chgData name="Ruth Ouattara" userId="ef623609-f3d1-4537-8577-3dbd58257726" providerId="ADAL" clId="{45C18BB2-8D9B-47C6-878F-E52D71469AB2}" dt="2025-08-06T20:41:24.973" v="343" actId="20577"/>
        <pc:sldMkLst>
          <pc:docMk/>
          <pc:sldMk cId="2056460221" sldId="266"/>
        </pc:sldMkLst>
      </pc:sldChg>
      <pc:sldChg chg="addSp modSp add mod">
        <pc:chgData name="Ruth Ouattara" userId="ef623609-f3d1-4537-8577-3dbd58257726" providerId="ADAL" clId="{45C18BB2-8D9B-47C6-878F-E52D71469AB2}" dt="2025-07-22T14:35:36.129" v="342" actId="14100"/>
        <pc:sldMkLst>
          <pc:docMk/>
          <pc:sldMk cId="4061251164" sldId="272"/>
        </pc:sldMkLst>
      </pc:sldChg>
      <pc:sldChg chg="addSp delSp modSp add del mod setBg modNotesTx">
        <pc:chgData name="Ruth Ouattara" userId="ef623609-f3d1-4537-8577-3dbd58257726" providerId="ADAL" clId="{45C18BB2-8D9B-47C6-878F-E52D71469AB2}" dt="2025-07-22T13:11:04.998" v="36" actId="113"/>
        <pc:sldMkLst>
          <pc:docMk/>
          <pc:sldMk cId="2982070104" sldId="275"/>
        </pc:sldMkLst>
      </pc:sldChg>
      <pc:sldChg chg="modSp add mod">
        <pc:chgData name="Ruth Ouattara" userId="ef623609-f3d1-4537-8577-3dbd58257726" providerId="ADAL" clId="{45C18BB2-8D9B-47C6-878F-E52D71469AB2}" dt="2025-07-22T13:49:03.587" v="165" actId="13900"/>
        <pc:sldMkLst>
          <pc:docMk/>
          <pc:sldMk cId="2950728046" sldId="276"/>
        </pc:sldMkLst>
      </pc:sldChg>
      <pc:sldChg chg="modSp add mod">
        <pc:chgData name="Ruth Ouattara" userId="ef623609-f3d1-4537-8577-3dbd58257726" providerId="ADAL" clId="{45C18BB2-8D9B-47C6-878F-E52D71469AB2}" dt="2025-07-22T13:11:51.887" v="39" actId="20577"/>
        <pc:sldMkLst>
          <pc:docMk/>
          <pc:sldMk cId="91420380" sldId="288"/>
        </pc:sldMkLst>
      </pc:sldChg>
      <pc:sldChg chg="addSp delSp modSp add del mod setBg modNotesTx">
        <pc:chgData name="Ruth Ouattara" userId="ef623609-f3d1-4537-8577-3dbd58257726" providerId="ADAL" clId="{45C18BB2-8D9B-47C6-878F-E52D71469AB2}" dt="2025-07-22T13:54:14.472" v="170" actId="1076"/>
        <pc:sldMkLst>
          <pc:docMk/>
          <pc:sldMk cId="3552580504" sldId="289"/>
        </pc:sldMkLst>
      </pc:sldChg>
      <pc:sldChg chg="addSp delSp modSp add mod modNotesTx">
        <pc:chgData name="Ruth Ouattara" userId="ef623609-f3d1-4537-8577-3dbd58257726" providerId="ADAL" clId="{45C18BB2-8D9B-47C6-878F-E52D71469AB2}" dt="2025-07-22T14:27:01.793" v="290" actId="20577"/>
        <pc:sldMkLst>
          <pc:docMk/>
          <pc:sldMk cId="2309579545" sldId="290"/>
        </pc:sldMkLst>
      </pc:sldChg>
      <pc:sldChg chg="addSp delSp modSp add mod">
        <pc:chgData name="Ruth Ouattara" userId="ef623609-f3d1-4537-8577-3dbd58257726" providerId="ADAL" clId="{45C18BB2-8D9B-47C6-878F-E52D71469AB2}" dt="2025-07-22T14:29:10.728" v="311" actId="1076"/>
        <pc:sldMkLst>
          <pc:docMk/>
          <pc:sldMk cId="1688638681" sldId="293"/>
        </pc:sldMkLst>
      </pc:sldChg>
      <pc:sldChg chg="addSp delSp modSp add mod">
        <pc:chgData name="Ruth Ouattara" userId="ef623609-f3d1-4537-8577-3dbd58257726" providerId="ADAL" clId="{45C18BB2-8D9B-47C6-878F-E52D71469AB2}" dt="2025-07-22T14:30:47.614" v="323"/>
        <pc:sldMkLst>
          <pc:docMk/>
          <pc:sldMk cId="2383868340" sldId="294"/>
        </pc:sldMkLst>
      </pc:sldChg>
      <pc:sldChg chg="add modNotesTx">
        <pc:chgData name="Ruth Ouattara" userId="ef623609-f3d1-4537-8577-3dbd58257726" providerId="ADAL" clId="{45C18BB2-8D9B-47C6-878F-E52D71469AB2}" dt="2025-07-22T14:34:06.806" v="328" actId="20577"/>
        <pc:sldMkLst>
          <pc:docMk/>
          <pc:sldMk cId="2132083861" sldId="29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902E98-FC4C-4D01-981B-058936BDC015}" type="datetimeFigureOut">
              <a:rPr lang="fr-FR" smtClean="0"/>
              <a:t>29/08/2025</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407C07-0ADC-4F13-9C14-E96F8C24A04A}" type="slidenum">
              <a:rPr lang="fr-FR" smtClean="0"/>
              <a:t>‹N°›</a:t>
            </a:fld>
            <a:endParaRPr lang="fr-FR"/>
          </a:p>
        </p:txBody>
      </p:sp>
    </p:spTree>
    <p:extLst>
      <p:ext uri="{BB962C8B-B14F-4D97-AF65-F5344CB8AC3E}">
        <p14:creationId xmlns:p14="http://schemas.microsoft.com/office/powerpoint/2010/main" val="3230534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a:t>
            </a:r>
            <a:r>
              <a:rPr lang="fr-FR" kern="1200">
                <a:effectLst/>
              </a:rPr>
              <a:t>Avant de commencer l’étude de cas, </a:t>
            </a:r>
            <a:r>
              <a:rPr lang="fr-FR"/>
              <a:t>divisez </a:t>
            </a:r>
            <a:r>
              <a:rPr lang="fr-FR" kern="1200">
                <a:effectLst/>
              </a:rPr>
              <a:t>les </a:t>
            </a:r>
            <a:r>
              <a:rPr lang="fr-FR" err="1"/>
              <a:t>participant·e·s</a:t>
            </a:r>
            <a:r>
              <a:rPr lang="fr-FR"/>
              <a:t> </a:t>
            </a:r>
            <a:r>
              <a:rPr lang="fr-FR" kern="1200">
                <a:effectLst/>
              </a:rPr>
              <a:t>en groupes de quatre ou cinq personnes et </a:t>
            </a:r>
            <a:r>
              <a:rPr lang="fr-FR"/>
              <a:t>distribuez </a:t>
            </a:r>
            <a:r>
              <a:rPr lang="fr-FR" kern="1200">
                <a:effectLst/>
              </a:rPr>
              <a:t>les documents</a:t>
            </a:r>
            <a:r>
              <a:rPr lang="fr-FR"/>
              <a:t>.)</a:t>
            </a:r>
            <a:endParaRPr lang="en-US">
              <a:solidFill>
                <a:srgbClr val="444444"/>
              </a:solidFill>
              <a:ea typeface="+mn-ea"/>
              <a:cs typeface="+mn-cs"/>
            </a:endParaRPr>
          </a:p>
          <a:p>
            <a:endParaRPr lang="fr-FR">
              <a:solidFill>
                <a:srgbClr val="444444"/>
              </a:solidFill>
            </a:endParaRPr>
          </a:p>
          <a:p>
            <a:r>
              <a:rPr lang="fr-FR" b="1" kern="1200">
                <a:effectLst/>
              </a:rPr>
              <a:t>Message clé : </a:t>
            </a:r>
            <a:r>
              <a:rPr lang="fr-FR" b="1"/>
              <a:t>Présenter l’étude</a:t>
            </a:r>
            <a:r>
              <a:rPr lang="fr-FR" b="1" kern="1200">
                <a:effectLst/>
              </a:rPr>
              <a:t> de cas.</a:t>
            </a:r>
            <a:endParaRPr lang="fr-FR" b="1">
              <a:solidFill>
                <a:srgbClr val="444444"/>
              </a:solidFill>
            </a:endParaRPr>
          </a:p>
          <a:p>
            <a:endParaRPr lang="fr-FR">
              <a:solidFill>
                <a:srgbClr val="444444"/>
              </a:solidFill>
            </a:endParaRPr>
          </a:p>
          <a:p>
            <a:r>
              <a:rPr lang="fr-FR" kern="1200">
                <a:effectLst/>
              </a:rPr>
              <a:t>Bonjour à toutes et à tous, et bienvenue !</a:t>
            </a:r>
            <a:r>
              <a:rPr lang="fr-FR"/>
              <a:t> </a:t>
            </a:r>
            <a:r>
              <a:rPr lang="fr-FR" kern="1200">
                <a:effectLst/>
              </a:rPr>
              <a:t>Dans cette session, nous allons examiner comment intégrer les considérations de genre dans le travail de la composante militaire des opérations de paix.</a:t>
            </a:r>
            <a:endParaRPr lang="en-US">
              <a:solidFill>
                <a:srgbClr val="444444"/>
              </a:solidFill>
            </a:endParaRPr>
          </a:p>
          <a:p>
            <a:endParaRPr lang="fr-FR">
              <a:solidFill>
                <a:srgbClr val="444444"/>
              </a:solidFill>
            </a:endParaRPr>
          </a:p>
          <a:p>
            <a:r>
              <a:rPr lang="fr-FR"/>
              <a:t>Passons maintenant à </a:t>
            </a:r>
            <a:r>
              <a:rPr lang="fr-FR" kern="1200">
                <a:effectLst/>
              </a:rPr>
              <a:t>une étude de cas pratique. </a:t>
            </a:r>
            <a:r>
              <a:rPr lang="fr-FR" sz="1200" kern="1200">
                <a:solidFill>
                  <a:schemeClr val="tx1"/>
                </a:solidFill>
                <a:effectLst/>
                <a:latin typeface="+mn-lt"/>
                <a:ea typeface="+mn-ea"/>
                <a:cs typeface="+mn-cs"/>
              </a:rPr>
              <a:t>Cette étude porte sur la manière d’obtenir </a:t>
            </a:r>
            <a:r>
              <a:rPr lang="fr-FR"/>
              <a:t>des</a:t>
            </a:r>
            <a:r>
              <a:rPr lang="fr-FR" sz="1200" kern="1200">
                <a:solidFill>
                  <a:schemeClr val="tx1"/>
                </a:solidFill>
                <a:effectLst/>
                <a:latin typeface="+mn-lt"/>
                <a:ea typeface="+mn-ea"/>
                <a:cs typeface="+mn-cs"/>
              </a:rPr>
              <a:t> </a:t>
            </a:r>
            <a:r>
              <a:rPr lang="fr-FR"/>
              <a:t>informations</a:t>
            </a:r>
            <a:r>
              <a:rPr lang="fr-FR" sz="1200" kern="1200">
                <a:solidFill>
                  <a:schemeClr val="tx1"/>
                </a:solidFill>
                <a:effectLst/>
                <a:latin typeface="+mn-lt"/>
                <a:ea typeface="+mn-ea"/>
                <a:cs typeface="+mn-cs"/>
              </a:rPr>
              <a:t> </a:t>
            </a:r>
            <a:r>
              <a:rPr lang="fr-FR"/>
              <a:t>relatives</a:t>
            </a:r>
            <a:r>
              <a:rPr lang="fr-FR" sz="1200" kern="1200">
                <a:solidFill>
                  <a:schemeClr val="tx1"/>
                </a:solidFill>
                <a:effectLst/>
                <a:latin typeface="+mn-lt"/>
                <a:ea typeface="+mn-ea"/>
                <a:cs typeface="+mn-cs"/>
              </a:rPr>
              <a:t> </a:t>
            </a:r>
            <a:r>
              <a:rPr lang="fr-FR"/>
              <a:t>aux</a:t>
            </a:r>
            <a:r>
              <a:rPr lang="fr-FR" sz="1200" kern="1200">
                <a:solidFill>
                  <a:schemeClr val="tx1"/>
                </a:solidFill>
                <a:effectLst/>
                <a:latin typeface="+mn-lt"/>
                <a:ea typeface="+mn-ea"/>
                <a:cs typeface="+mn-cs"/>
              </a:rPr>
              <a:t> </a:t>
            </a:r>
            <a:r>
              <a:rPr lang="fr-FR"/>
              <a:t>questions</a:t>
            </a:r>
            <a:r>
              <a:rPr lang="fr-FR" sz="1200" kern="1200">
                <a:solidFill>
                  <a:schemeClr val="tx1"/>
                </a:solidFill>
                <a:effectLst/>
                <a:latin typeface="+mn-lt"/>
                <a:ea typeface="+mn-ea"/>
                <a:cs typeface="+mn-cs"/>
              </a:rPr>
              <a:t> </a:t>
            </a:r>
            <a:r>
              <a:rPr lang="fr-FR"/>
              <a:t>de</a:t>
            </a:r>
            <a:r>
              <a:rPr lang="fr-FR" sz="1200" kern="1200">
                <a:solidFill>
                  <a:schemeClr val="tx1"/>
                </a:solidFill>
                <a:effectLst/>
                <a:latin typeface="+mn-lt"/>
                <a:ea typeface="+mn-ea"/>
                <a:cs typeface="+mn-cs"/>
              </a:rPr>
              <a:t> </a:t>
            </a:r>
            <a:r>
              <a:rPr lang="fr-FR"/>
              <a:t>genre</a:t>
            </a:r>
            <a:r>
              <a:rPr lang="fr-FR" sz="1200" kern="1200">
                <a:solidFill>
                  <a:schemeClr val="tx1"/>
                </a:solidFill>
                <a:effectLst/>
                <a:latin typeface="+mn-lt"/>
                <a:ea typeface="+mn-ea"/>
                <a:cs typeface="+mn-cs"/>
              </a:rPr>
              <a:t> </a:t>
            </a:r>
            <a:r>
              <a:rPr lang="fr-FR"/>
              <a:t>grâce</a:t>
            </a:r>
            <a:r>
              <a:rPr lang="fr-FR" sz="1200" kern="1200">
                <a:solidFill>
                  <a:schemeClr val="tx1"/>
                </a:solidFill>
                <a:effectLst/>
                <a:latin typeface="+mn-lt"/>
                <a:ea typeface="+mn-ea"/>
                <a:cs typeface="+mn-cs"/>
              </a:rPr>
              <a:t> </a:t>
            </a:r>
            <a:r>
              <a:rPr lang="fr-FR"/>
              <a:t>aux</a:t>
            </a:r>
            <a:r>
              <a:rPr lang="fr-FR" sz="1200" kern="1200">
                <a:solidFill>
                  <a:schemeClr val="tx1"/>
                </a:solidFill>
                <a:effectLst/>
                <a:latin typeface="+mn-lt"/>
                <a:ea typeface="+mn-ea"/>
                <a:cs typeface="+mn-cs"/>
              </a:rPr>
              <a:t> </a:t>
            </a:r>
            <a:r>
              <a:rPr lang="fr-FR"/>
              <a:t>patrouilles.</a:t>
            </a:r>
            <a:endParaRPr lang="en-US" sz="1200"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a:t>
            </a:fld>
            <a:endParaRPr lang="en-GB"/>
          </a:p>
        </p:txBody>
      </p:sp>
    </p:spTree>
    <p:extLst>
      <p:ext uri="{BB962C8B-B14F-4D97-AF65-F5344CB8AC3E}">
        <p14:creationId xmlns:p14="http://schemas.microsoft.com/office/powerpoint/2010/main" val="81935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i="1" kern="1200">
                <a:solidFill>
                  <a:schemeClr val="tx1"/>
                </a:solidFill>
                <a:effectLst/>
              </a:rPr>
              <a:t>(</a:t>
            </a:r>
            <a:r>
              <a:rPr lang="fr-FR" i="1"/>
              <a:t>Scénario </a:t>
            </a:r>
            <a:r>
              <a:rPr lang="fr-FR" i="1" kern="1200">
                <a:solidFill>
                  <a:schemeClr val="tx1"/>
                </a:solidFill>
                <a:effectLst/>
              </a:rPr>
              <a:t>à présenter – un par un ou collectivement – pendant l’exercice. Des copies papier des </a:t>
            </a:r>
            <a:r>
              <a:rPr lang="fr-FR" i="1"/>
              <a:t>scénarios </a:t>
            </a:r>
            <a:r>
              <a:rPr lang="fr-FR" i="1" kern="1200">
                <a:solidFill>
                  <a:schemeClr val="tx1"/>
                </a:solidFill>
                <a:effectLst/>
              </a:rPr>
              <a:t>peuvent également être distribuées.)</a:t>
            </a:r>
            <a:r>
              <a:rPr lang="fr-FR" i="1"/>
              <a:t> </a:t>
            </a:r>
            <a:r>
              <a:rPr lang="fr-FR" b="1" kern="1200">
                <a:solidFill>
                  <a:schemeClr val="tx1"/>
                </a:solidFill>
                <a:effectLst/>
              </a:rPr>
              <a:t>Ne montrez pas les </a:t>
            </a:r>
            <a:r>
              <a:rPr lang="fr-FR" b="1"/>
              <a:t>scénarios</a:t>
            </a:r>
            <a:r>
              <a:rPr lang="fr-FR" b="1" kern="1200">
                <a:solidFill>
                  <a:schemeClr val="tx1"/>
                </a:solidFill>
                <a:effectLst/>
              </a:rPr>
              <a:t> aux participants avant le moment opportun.</a:t>
            </a:r>
            <a:endParaRPr lang="fr-FR" kern="1200">
              <a:solidFill>
                <a:schemeClr val="tx1"/>
              </a:solidFill>
              <a:effectLst/>
            </a:endParaRPr>
          </a:p>
          <a:p>
            <a:endParaRPr lang="fr-FR" b="1"/>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10</a:t>
            </a:fld>
            <a:endParaRPr lang="en-GB"/>
          </a:p>
        </p:txBody>
      </p:sp>
    </p:spTree>
    <p:extLst>
      <p:ext uri="{BB962C8B-B14F-4D97-AF65-F5344CB8AC3E}">
        <p14:creationId xmlns:p14="http://schemas.microsoft.com/office/powerpoint/2010/main" val="3049004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kern="1200">
                <a:solidFill>
                  <a:schemeClr val="tx1"/>
                </a:solidFill>
                <a:effectLst/>
              </a:rPr>
              <a:t>Message clé : </a:t>
            </a:r>
            <a:r>
              <a:rPr lang="fr-FR"/>
              <a:t>Analyser </a:t>
            </a:r>
            <a:r>
              <a:rPr lang="fr-FR" kern="1200">
                <a:solidFill>
                  <a:schemeClr val="tx1"/>
                </a:solidFill>
                <a:effectLst/>
              </a:rPr>
              <a:t>les options proposées dans la tâche</a:t>
            </a:r>
            <a:r>
              <a:rPr lang="fr-FR"/>
              <a:t>.</a:t>
            </a:r>
            <a:endParaRPr lang="en-US" kern="1200">
              <a:solidFill>
                <a:srgbClr val="444444"/>
              </a:solidFill>
              <a:effectLst/>
              <a:ea typeface="+mn-ea"/>
              <a:cs typeface="+mn-cs"/>
            </a:endParaRPr>
          </a:p>
          <a:p>
            <a:pPr>
              <a:lnSpc>
                <a:spcPct val="114999"/>
              </a:lnSpc>
              <a:spcAft>
                <a:spcPts val="800"/>
              </a:spcAft>
            </a:pPr>
            <a:r>
              <a:rPr lang="fr-FR"/>
              <a:t> </a:t>
            </a:r>
            <a:endParaRPr lang="en-US" kern="1200">
              <a:solidFill>
                <a:srgbClr val="444444"/>
              </a:solidFill>
              <a:effectLst/>
              <a:ea typeface="+mn-ea"/>
              <a:cs typeface="+mn-cs"/>
            </a:endParaRPr>
          </a:p>
          <a:p>
            <a:pPr>
              <a:lnSpc>
                <a:spcPct val="114999"/>
              </a:lnSpc>
              <a:spcAft>
                <a:spcPts val="800"/>
              </a:spcAft>
            </a:pPr>
            <a:r>
              <a:rPr lang="fr-FR" kern="1200">
                <a:solidFill>
                  <a:schemeClr val="tx1"/>
                </a:solidFill>
                <a:effectLst/>
              </a:rPr>
              <a:t>Très bien, </a:t>
            </a:r>
            <a:r>
              <a:rPr lang="fr-FR"/>
              <a:t>votre </a:t>
            </a:r>
            <a:r>
              <a:rPr lang="fr-FR" kern="1200">
                <a:solidFill>
                  <a:schemeClr val="tx1"/>
                </a:solidFill>
                <a:effectLst/>
              </a:rPr>
              <a:t>temps est écoulé. Voyons maintenant ce que vous avez </a:t>
            </a:r>
            <a:r>
              <a:rPr lang="fr-FR"/>
              <a:t>trouvé</a:t>
            </a:r>
            <a:r>
              <a:rPr lang="fr-FR" kern="1200">
                <a:solidFill>
                  <a:schemeClr val="tx1"/>
                </a:solidFill>
                <a:effectLst/>
              </a:rPr>
              <a:t>.</a:t>
            </a:r>
            <a:endParaRPr lang="en-US" kern="1200">
              <a:solidFill>
                <a:srgbClr val="444444"/>
              </a:solidFill>
              <a:effectLst/>
            </a:endParaRPr>
          </a:p>
          <a:p>
            <a:pPr>
              <a:lnSpc>
                <a:spcPct val="114999"/>
              </a:lnSpc>
              <a:spcAft>
                <a:spcPts val="800"/>
              </a:spcAft>
            </a:pPr>
            <a:endParaRPr lang="fr-FR">
              <a:solidFill>
                <a:srgbClr val="444444"/>
              </a:solidFill>
            </a:endParaRPr>
          </a:p>
          <a:p>
            <a:pPr>
              <a:lnSpc>
                <a:spcPct val="114999"/>
              </a:lnSpc>
              <a:spcAft>
                <a:spcPts val="800"/>
              </a:spcAft>
            </a:pPr>
            <a:r>
              <a:rPr lang="fr-FR" kern="1200">
                <a:solidFill>
                  <a:schemeClr val="tx1"/>
                </a:solidFill>
                <a:effectLst/>
              </a:rPr>
              <a:t>Qui souhaite commencer ?</a:t>
            </a:r>
            <a:r>
              <a:rPr lang="fr-FR"/>
              <a:t> </a:t>
            </a:r>
            <a:r>
              <a:rPr lang="fr-FR" kern="1200">
                <a:solidFill>
                  <a:schemeClr val="tx1"/>
                </a:solidFill>
                <a:effectLst/>
              </a:rPr>
              <a:t>Chaque groupe dispose de</a:t>
            </a:r>
            <a:r>
              <a:rPr lang="fr-FR"/>
              <a:t> </a:t>
            </a:r>
            <a:r>
              <a:rPr lang="fr-FR" kern="1200">
                <a:solidFill>
                  <a:schemeClr val="tx1"/>
                </a:solidFill>
                <a:effectLst/>
              </a:rPr>
              <a:t>cinq minutes</a:t>
            </a:r>
            <a:r>
              <a:rPr lang="fr-FR"/>
              <a:t> </a:t>
            </a:r>
            <a:r>
              <a:rPr lang="fr-FR" kern="1200">
                <a:solidFill>
                  <a:schemeClr val="tx1"/>
                </a:solidFill>
                <a:effectLst/>
              </a:rPr>
              <a:t>pour présenter ses conclusions</a:t>
            </a:r>
            <a:r>
              <a:rPr lang="fr-FR" i="1"/>
              <a:t> </a:t>
            </a:r>
            <a:r>
              <a:rPr lang="fr-FR" i="1" kern="1200">
                <a:solidFill>
                  <a:schemeClr val="tx1"/>
                </a:solidFill>
                <a:effectLst/>
              </a:rPr>
              <a:t>(Invitez les groupes à présenter leurs </a:t>
            </a:r>
            <a:r>
              <a:rPr lang="fr-FR" i="1"/>
              <a:t>conclusions).</a:t>
            </a:r>
            <a:endParaRPr lang="en-US" kern="1200">
              <a:solidFill>
                <a:srgbClr val="444444"/>
              </a:solidFill>
              <a:effectLst/>
              <a:ea typeface="+mn-ea"/>
              <a:cs typeface="+mn-cs"/>
            </a:endParaRPr>
          </a:p>
          <a:p>
            <a:pPr>
              <a:lnSpc>
                <a:spcPct val="114999"/>
              </a:lnSpc>
              <a:spcAft>
                <a:spcPts val="800"/>
              </a:spcAft>
            </a:pPr>
            <a:r>
              <a:rPr lang="fr-FR"/>
              <a:t> </a:t>
            </a:r>
            <a:endParaRPr lang="en-US" kern="1200">
              <a:solidFill>
                <a:srgbClr val="444444"/>
              </a:solidFill>
              <a:effectLst/>
              <a:ea typeface="+mn-ea"/>
              <a:cs typeface="+mn-cs"/>
            </a:endParaRPr>
          </a:p>
          <a:p>
            <a:pPr>
              <a:lnSpc>
                <a:spcPct val="114999"/>
              </a:lnSpc>
              <a:spcAft>
                <a:spcPts val="800"/>
              </a:spcAft>
            </a:pPr>
            <a:r>
              <a:rPr lang="fr-FR" i="1" kern="1200">
                <a:solidFill>
                  <a:schemeClr val="tx1"/>
                </a:solidFill>
                <a:effectLst/>
              </a:rPr>
              <a:t>(Après </a:t>
            </a:r>
            <a:r>
              <a:rPr lang="fr-FR" i="1"/>
              <a:t>la présentation de </a:t>
            </a:r>
            <a:r>
              <a:rPr lang="fr-FR" i="1" kern="1200">
                <a:solidFill>
                  <a:schemeClr val="tx1"/>
                </a:solidFill>
                <a:effectLst/>
              </a:rPr>
              <a:t>chaque </a:t>
            </a:r>
            <a:r>
              <a:rPr lang="fr-FR" i="1"/>
              <a:t>groupe</a:t>
            </a:r>
            <a:r>
              <a:rPr lang="fr-FR" i="1" kern="1200">
                <a:solidFill>
                  <a:schemeClr val="tx1"/>
                </a:solidFill>
                <a:effectLst/>
              </a:rPr>
              <a:t>, vous pouvez animer une brève discussion</a:t>
            </a:r>
            <a:r>
              <a:rPr lang="fr-FR" i="1"/>
              <a:t>. Les autres groupes ont-ils</a:t>
            </a:r>
            <a:r>
              <a:rPr lang="fr-FR" i="1" kern="1200">
                <a:solidFill>
                  <a:schemeClr val="tx1"/>
                </a:solidFill>
                <a:effectLst/>
              </a:rPr>
              <a:t> fait un choix similaire ?</a:t>
            </a:r>
            <a:r>
              <a:rPr lang="fr-FR" i="1"/>
              <a:t> </a:t>
            </a:r>
            <a:r>
              <a:rPr lang="fr-FR" i="1" kern="1200">
                <a:solidFill>
                  <a:schemeClr val="tx1"/>
                </a:solidFill>
                <a:effectLst/>
              </a:rPr>
              <a:t>Les autres groupes sont-ils </a:t>
            </a:r>
            <a:r>
              <a:rPr lang="fr-FR" i="1"/>
              <a:t>d'accord </a:t>
            </a:r>
            <a:r>
              <a:rPr lang="fr-FR" i="1" kern="1200">
                <a:solidFill>
                  <a:schemeClr val="tx1"/>
                </a:solidFill>
                <a:effectLst/>
              </a:rPr>
              <a:t>avec les arguments présentés ?</a:t>
            </a:r>
            <a:r>
              <a:rPr lang="fr-FR" i="1"/>
              <a:t> Quelqu'un a-t-il des expériences personnelles </a:t>
            </a:r>
            <a:r>
              <a:rPr lang="fr-FR" i="1" kern="1200">
                <a:solidFill>
                  <a:schemeClr val="tx1"/>
                </a:solidFill>
                <a:effectLst/>
              </a:rPr>
              <a:t>en </a:t>
            </a:r>
            <a:r>
              <a:rPr lang="fr-FR" i="1"/>
              <a:t>la matière qu'il souhaiterait partager </a:t>
            </a:r>
            <a:r>
              <a:rPr lang="fr-FR" i="1" kern="1200">
                <a:solidFill>
                  <a:schemeClr val="tx1"/>
                </a:solidFill>
                <a:effectLst/>
              </a:rPr>
              <a:t>?</a:t>
            </a:r>
            <a:r>
              <a:rPr lang="fr-FR" i="1"/>
              <a:t> En cas de contraintes de </a:t>
            </a:r>
            <a:r>
              <a:rPr lang="fr-FR" i="1" kern="1200">
                <a:solidFill>
                  <a:schemeClr val="tx1"/>
                </a:solidFill>
                <a:effectLst/>
              </a:rPr>
              <a:t>temps, </a:t>
            </a:r>
            <a:r>
              <a:rPr lang="fr-FR" i="1"/>
              <a:t>optez </a:t>
            </a:r>
            <a:r>
              <a:rPr lang="fr-FR" i="1" kern="1200">
                <a:solidFill>
                  <a:schemeClr val="tx1"/>
                </a:solidFill>
                <a:effectLst/>
              </a:rPr>
              <a:t>pour un débriefing général après </a:t>
            </a:r>
            <a:r>
              <a:rPr lang="fr-FR" i="1"/>
              <a:t>la présentation de tous </a:t>
            </a:r>
            <a:r>
              <a:rPr lang="fr-FR" i="1" kern="1200">
                <a:solidFill>
                  <a:schemeClr val="tx1"/>
                </a:solidFill>
                <a:effectLst/>
              </a:rPr>
              <a:t>les </a:t>
            </a:r>
            <a:r>
              <a:rPr lang="fr-FR" i="1"/>
              <a:t>groupes.)</a:t>
            </a:r>
            <a:endParaRPr lang="en-US">
              <a:solidFill>
                <a:srgbClr val="444444"/>
              </a:solidFill>
            </a:endParaRPr>
          </a:p>
          <a:p>
            <a:pPr>
              <a:lnSpc>
                <a:spcPct val="114999"/>
              </a:lnSpc>
              <a:spcAft>
                <a:spcPts val="800"/>
              </a:spcAft>
            </a:pPr>
            <a:r>
              <a:rPr lang="fr-FR"/>
              <a:t> </a:t>
            </a:r>
            <a:endParaRPr lang="en-US" kern="1200">
              <a:solidFill>
                <a:srgbClr val="444444"/>
              </a:solidFill>
              <a:effectLst/>
              <a:ea typeface="+mn-ea"/>
              <a:cs typeface="+mn-cs"/>
            </a:endParaRPr>
          </a:p>
          <a:p>
            <a:pPr>
              <a:lnSpc>
                <a:spcPct val="114999"/>
              </a:lnSpc>
              <a:spcAft>
                <a:spcPts val="800"/>
              </a:spcAft>
            </a:pPr>
            <a:r>
              <a:rPr lang="fr-FR" kern="1200">
                <a:solidFill>
                  <a:schemeClr val="tx1"/>
                </a:solidFill>
                <a:effectLst/>
              </a:rPr>
              <a:t>Une fois que tous les groupes </a:t>
            </a:r>
            <a:r>
              <a:rPr lang="fr-FR"/>
              <a:t>se sont présentés</a:t>
            </a:r>
            <a:r>
              <a:rPr lang="fr-FR" kern="1200">
                <a:solidFill>
                  <a:schemeClr val="tx1"/>
                </a:solidFill>
                <a:effectLst/>
              </a:rPr>
              <a:t>, ouvrez la discussion :</a:t>
            </a:r>
            <a:endParaRPr lang="en-US" kern="1200">
              <a:solidFill>
                <a:srgbClr val="444444"/>
              </a:solidFill>
              <a:effectLst/>
            </a:endParaRPr>
          </a:p>
          <a:p>
            <a:pPr>
              <a:lnSpc>
                <a:spcPct val="114999"/>
              </a:lnSpc>
              <a:spcAft>
                <a:spcPts val="800"/>
              </a:spcAft>
            </a:pPr>
            <a:r>
              <a:rPr lang="fr-FR"/>
              <a:t> </a:t>
            </a:r>
            <a:endParaRPr lang="en-US">
              <a:solidFill>
                <a:srgbClr val="444444"/>
              </a:solidFill>
            </a:endParaRPr>
          </a:p>
          <a:p>
            <a:pPr>
              <a:lnSpc>
                <a:spcPct val="114999"/>
              </a:lnSpc>
              <a:spcAft>
                <a:spcPts val="800"/>
              </a:spcAft>
            </a:pPr>
            <a:r>
              <a:rPr lang="fr-FR" kern="1200">
                <a:solidFill>
                  <a:schemeClr val="tx1"/>
                </a:solidFill>
                <a:effectLst/>
              </a:rPr>
              <a:t>Quelle </a:t>
            </a:r>
            <a:r>
              <a:rPr lang="fr-FR"/>
              <a:t>a été l'action </a:t>
            </a:r>
            <a:r>
              <a:rPr lang="fr-FR" kern="1200">
                <a:solidFill>
                  <a:schemeClr val="tx1"/>
                </a:solidFill>
                <a:effectLst/>
              </a:rPr>
              <a:t>la plus optimale ? Pourquoi ?</a:t>
            </a:r>
            <a:r>
              <a:rPr lang="fr-FR"/>
              <a:t> </a:t>
            </a:r>
            <a:r>
              <a:rPr lang="fr-FR" kern="1200">
                <a:solidFill>
                  <a:schemeClr val="tx1"/>
                </a:solidFill>
                <a:effectLst/>
              </a:rPr>
              <a:t>Quels sont les</a:t>
            </a:r>
            <a:r>
              <a:rPr lang="fr-FR"/>
              <a:t> </a:t>
            </a:r>
            <a:r>
              <a:rPr lang="fr-FR" kern="1200">
                <a:solidFill>
                  <a:schemeClr val="tx1"/>
                </a:solidFill>
                <a:effectLst/>
              </a:rPr>
              <a:t>avantages</a:t>
            </a:r>
            <a:r>
              <a:rPr lang="fr-FR"/>
              <a:t> </a:t>
            </a:r>
            <a:r>
              <a:rPr lang="fr-FR" kern="1200">
                <a:solidFill>
                  <a:schemeClr val="tx1"/>
                </a:solidFill>
                <a:effectLst/>
              </a:rPr>
              <a:t>et</a:t>
            </a:r>
            <a:r>
              <a:rPr lang="fr-FR"/>
              <a:t> les </a:t>
            </a:r>
            <a:r>
              <a:rPr lang="fr-FR" kern="1200">
                <a:solidFill>
                  <a:schemeClr val="tx1"/>
                </a:solidFill>
                <a:effectLst/>
              </a:rPr>
              <a:t>inconvénients</a:t>
            </a:r>
            <a:r>
              <a:rPr lang="fr-FR"/>
              <a:t> </a:t>
            </a:r>
            <a:r>
              <a:rPr lang="fr-FR" kern="1200">
                <a:solidFill>
                  <a:schemeClr val="tx1"/>
                </a:solidFill>
                <a:effectLst/>
              </a:rPr>
              <a:t>de chaque option ?</a:t>
            </a:r>
            <a:r>
              <a:rPr lang="fr-FR"/>
              <a:t> </a:t>
            </a:r>
            <a:r>
              <a:rPr lang="fr-FR" i="1" kern="1200">
                <a:solidFill>
                  <a:schemeClr val="tx1"/>
                </a:solidFill>
                <a:effectLst/>
              </a:rPr>
              <a:t>(Si nécessaire, </a:t>
            </a:r>
            <a:r>
              <a:rPr lang="fr-FR" i="1"/>
              <a:t>écrivez </a:t>
            </a:r>
            <a:r>
              <a:rPr lang="fr-FR" i="1" kern="1200">
                <a:solidFill>
                  <a:schemeClr val="tx1"/>
                </a:solidFill>
                <a:effectLst/>
              </a:rPr>
              <a:t>les </a:t>
            </a:r>
            <a:r>
              <a:rPr lang="fr-FR" i="1"/>
              <a:t>mots clés </a:t>
            </a:r>
            <a:r>
              <a:rPr lang="fr-FR" i="1" kern="1200">
                <a:solidFill>
                  <a:schemeClr val="tx1"/>
                </a:solidFill>
                <a:effectLst/>
              </a:rPr>
              <a:t>sur </a:t>
            </a:r>
            <a:r>
              <a:rPr lang="fr-FR" i="1"/>
              <a:t>le </a:t>
            </a:r>
            <a:r>
              <a:rPr lang="fr-FR" i="1" kern="1200">
                <a:solidFill>
                  <a:schemeClr val="tx1"/>
                </a:solidFill>
                <a:effectLst/>
              </a:rPr>
              <a:t>tableau</a:t>
            </a:r>
            <a:r>
              <a:rPr lang="fr-FR" i="1"/>
              <a:t> de conférence).</a:t>
            </a:r>
            <a:endParaRPr lang="en-US">
              <a:solidFill>
                <a:srgbClr val="444444"/>
              </a:solidFill>
            </a:endParaRPr>
          </a:p>
          <a:p>
            <a:pPr lvl="0">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i="1"/>
              <a:t>(Procédez à </a:t>
            </a:r>
            <a:r>
              <a:rPr lang="fr-FR" i="1" kern="1200">
                <a:solidFill>
                  <a:schemeClr val="tx1"/>
                </a:solidFill>
                <a:effectLst/>
              </a:rPr>
              <a:t>un</a:t>
            </a:r>
            <a:r>
              <a:rPr lang="fr-FR" i="1"/>
              <a:t> </a:t>
            </a:r>
            <a:r>
              <a:rPr lang="fr-FR" i="1" kern="1200">
                <a:solidFill>
                  <a:schemeClr val="tx1"/>
                </a:solidFill>
                <a:effectLst/>
              </a:rPr>
              <a:t>débriefing détaillé</a:t>
            </a:r>
            <a:r>
              <a:rPr lang="fr-FR" i="1"/>
              <a:t> </a:t>
            </a:r>
            <a:r>
              <a:rPr lang="fr-FR" i="1" kern="1200">
                <a:solidFill>
                  <a:schemeClr val="tx1"/>
                </a:solidFill>
                <a:effectLst/>
              </a:rPr>
              <a:t>en </a:t>
            </a:r>
            <a:r>
              <a:rPr lang="fr-FR" i="1"/>
              <a:t>utilisant </a:t>
            </a:r>
            <a:r>
              <a:rPr lang="fr-FR" i="1" kern="1200">
                <a:solidFill>
                  <a:schemeClr val="tx1"/>
                </a:solidFill>
                <a:effectLst/>
              </a:rPr>
              <a:t>la section correspondante du</a:t>
            </a:r>
            <a:r>
              <a:rPr lang="fr-FR" i="1"/>
              <a:t> </a:t>
            </a:r>
            <a:r>
              <a:rPr lang="fr-FR" i="1" kern="1200">
                <a:solidFill>
                  <a:schemeClr val="tx1"/>
                </a:solidFill>
                <a:effectLst/>
              </a:rPr>
              <a:t>manuel</a:t>
            </a:r>
            <a:r>
              <a:rPr lang="fr-FR" i="1"/>
              <a:t>).</a:t>
            </a:r>
            <a:endParaRPr lang="en-US" kern="1200">
              <a:solidFill>
                <a:srgbClr val="444444"/>
              </a:solidFill>
              <a:effectLst/>
              <a:ea typeface="+mn-ea"/>
              <a:cs typeface="+mn-cs"/>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11</a:t>
            </a:fld>
            <a:endParaRPr lang="en-GB"/>
          </a:p>
        </p:txBody>
      </p:sp>
    </p:spTree>
    <p:extLst>
      <p:ext uri="{BB962C8B-B14F-4D97-AF65-F5344CB8AC3E}">
        <p14:creationId xmlns:p14="http://schemas.microsoft.com/office/powerpoint/2010/main" val="1243484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Message clé : </a:t>
            </a:r>
            <a:r>
              <a:rPr lang="fr-FR"/>
              <a:t>Mettre</a:t>
            </a:r>
            <a:r>
              <a:rPr lang="fr-FR" sz="1200" b="0" i="0" kern="1200">
                <a:solidFill>
                  <a:schemeClr val="tx1"/>
                </a:solidFill>
                <a:effectLst/>
                <a:latin typeface="+mn-lt"/>
                <a:ea typeface="+mn-ea"/>
                <a:cs typeface="+mn-cs"/>
              </a:rPr>
              <a:t> en évidence les principaux points d’apprentissage de la présentation.</a:t>
            </a:r>
            <a:br>
              <a:rPr lang="fr-FR">
                <a:cs typeface="+mn-lt"/>
              </a:rPr>
            </a:br>
            <a:r>
              <a:rPr lang="fr-FR" sz="1200" b="0" i="1" kern="1200">
                <a:solidFill>
                  <a:schemeClr val="tx1"/>
                </a:solidFill>
                <a:effectLst/>
                <a:latin typeface="+mn-lt"/>
                <a:ea typeface="+mn-ea"/>
                <a:cs typeface="+mn-cs"/>
              </a:rPr>
              <a:t>(Utilisez la section pertinente du Manuel.)</a:t>
            </a:r>
            <a:endParaRPr lang="en-GB"/>
          </a:p>
          <a:p>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12</a:t>
            </a:fld>
            <a:endParaRPr lang="en-GB"/>
          </a:p>
        </p:txBody>
      </p:sp>
    </p:spTree>
    <p:extLst>
      <p:ext uri="{BB962C8B-B14F-4D97-AF65-F5344CB8AC3E}">
        <p14:creationId xmlns:p14="http://schemas.microsoft.com/office/powerpoint/2010/main" val="138831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kern="1200">
                <a:solidFill>
                  <a:schemeClr val="tx1"/>
                </a:solidFill>
                <a:effectLst/>
                <a:latin typeface="+mn-lt"/>
                <a:ea typeface="+mn-ea"/>
                <a:cs typeface="+mn-cs"/>
              </a:rPr>
              <a:t>Message clé : </a:t>
            </a:r>
            <a:r>
              <a:rPr lang="fr-FR" sz="1200" b="0" i="0" kern="1200">
                <a:solidFill>
                  <a:schemeClr val="tx1"/>
                </a:solidFill>
                <a:effectLst/>
                <a:latin typeface="+mn-lt"/>
                <a:ea typeface="+mn-ea"/>
                <a:cs typeface="+mn-cs"/>
              </a:rPr>
              <a:t>Présenter les objectifs d’apprentissage de l’étude de cas</a:t>
            </a:r>
            <a:r>
              <a:rPr lang="fr-FR"/>
              <a:t>.</a:t>
            </a:r>
            <a:endParaRPr lang="en-GB" b="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3703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Passons </a:t>
            </a:r>
            <a:r>
              <a:rPr lang="en-US" err="1"/>
              <a:t>maintenant</a:t>
            </a:r>
            <a:r>
              <a:rPr lang="en-US"/>
              <a:t> à </a:t>
            </a:r>
            <a:r>
              <a:rPr lang="en-US" err="1"/>
              <a:t>l'exercice</a:t>
            </a:r>
            <a:endParaRPr lang="en-US"/>
          </a:p>
          <a:p>
            <a:endParaRPr lang="en-GB" noProof="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3</a:t>
            </a:fld>
            <a:endParaRPr lang="en-GB"/>
          </a:p>
        </p:txBody>
      </p:sp>
    </p:spTree>
    <p:extLst>
      <p:ext uri="{BB962C8B-B14F-4D97-AF65-F5344CB8AC3E}">
        <p14:creationId xmlns:p14="http://schemas.microsoft.com/office/powerpoint/2010/main" val="1546376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a:t>Message clé : </a:t>
            </a:r>
            <a:r>
              <a:rPr lang="fr-FR"/>
              <a:t>Présenter la vue d'ensemble de l'exercice, y compris le temps alloué et le matériel de soutien. </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t>Avant de commencer, permettez-moi de vous donner un bref aperçu de l'exercice. </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t>Nous avons déjà suivi la présentation générale sur le genre, au cours de laquelle nous avons rafraîchi notre compréhension de certains concepts clés liés au genre. </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t>À présent, à travers cet exercice, nous allons voir comment les considérations liées au genre peuvent être intégrées dans la pratique de votre travail quotidien.</a:t>
            </a:r>
            <a:endParaRPr lang="fr-FR">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solidFill>
                  <a:srgbClr val="444444"/>
                </a:solidFill>
              </a:rPr>
              <a:t>V</a:t>
            </a:r>
            <a:r>
              <a:rPr lang="fr-FR"/>
              <a:t>ous constaterez que vous avez reçu plusieurs documents de référence pour l'exercice. </a:t>
            </a:r>
            <a:endParaRPr lang="en-US">
              <a:solidFill>
                <a:srgbClr val="444444"/>
              </a:solidFill>
            </a:endParaRPr>
          </a:p>
          <a:p>
            <a:pPr marL="342900" indent="-342900">
              <a:lnSpc>
                <a:spcPct val="114999"/>
              </a:lnSpc>
              <a:spcAft>
                <a:spcPts val="800"/>
              </a:spcAft>
              <a:buFont typeface="Arial,Sans-Serif"/>
              <a:buChar char="•"/>
            </a:pPr>
            <a:r>
              <a:rPr lang="fr-FR"/>
              <a:t>Tout d'abord, vous avez </a:t>
            </a:r>
            <a:r>
              <a:rPr lang="fr-FR" b="1"/>
              <a:t>la présentation du </a:t>
            </a:r>
            <a:r>
              <a:rPr lang="fr-FR" b="1" err="1"/>
              <a:t>Carana</a:t>
            </a:r>
            <a:r>
              <a:rPr lang="fr-FR"/>
              <a:t>. La présentation du </a:t>
            </a:r>
            <a:r>
              <a:rPr lang="fr-FR" err="1"/>
              <a:t>Carana</a:t>
            </a:r>
            <a:r>
              <a:rPr lang="fr-FR"/>
              <a:t> donne un bref aperçu du scénario de </a:t>
            </a:r>
            <a:r>
              <a:rPr lang="fr-FR" err="1"/>
              <a:t>Carana</a:t>
            </a:r>
            <a:r>
              <a:rPr lang="fr-FR"/>
              <a:t> que vous connaissez déjà. Le résumé comprend des informations clés relatives à l'étude de cas sur laquelle vous travaillez ;</a:t>
            </a:r>
            <a:endParaRPr lang="en-US">
              <a:solidFill>
                <a:srgbClr val="444444"/>
              </a:solidFill>
            </a:endParaRPr>
          </a:p>
          <a:p>
            <a:pPr marL="342900" indent="-342900">
              <a:lnSpc>
                <a:spcPct val="114999"/>
              </a:lnSpc>
              <a:buFont typeface="Symbol,Sans-Serif"/>
              <a:buChar char=""/>
            </a:pPr>
            <a:r>
              <a:rPr lang="fr-FR"/>
              <a:t>Vous trouverez plus d'informations sur le cadre et le contexte dans le document appelé </a:t>
            </a:r>
            <a:r>
              <a:rPr lang="fr-FR" b="1"/>
              <a:t>cadre de l'étude de cas ;</a:t>
            </a:r>
            <a:endParaRPr lang="en-US">
              <a:solidFill>
                <a:srgbClr val="444444"/>
              </a:solidFill>
            </a:endParaRPr>
          </a:p>
          <a:p>
            <a:pPr marL="342900" indent="-342900">
              <a:lnSpc>
                <a:spcPct val="114999"/>
              </a:lnSpc>
              <a:spcAft>
                <a:spcPts val="800"/>
              </a:spcAft>
              <a:buFont typeface="Symbol,Sans-Serif"/>
              <a:buChar char=""/>
            </a:pPr>
            <a:r>
              <a:rPr lang="fr-FR"/>
              <a:t>Vous trouverez des détails sur la tâche à effectuer dans le document de</a:t>
            </a:r>
            <a:r>
              <a:rPr lang="fr-FR" b="1"/>
              <a:t> vue d'ensemble de l'exercice</a:t>
            </a:r>
            <a:r>
              <a:rPr lang="fr-FR"/>
              <a:t>.</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t>Vous disposez également de quelques documents de référence supplémentaires. </a:t>
            </a:r>
            <a:endParaRPr lang="en-US">
              <a:solidFill>
                <a:srgbClr val="444444"/>
              </a:solidFill>
            </a:endParaRPr>
          </a:p>
          <a:p>
            <a:pPr marL="342900" indent="-342900">
              <a:lnSpc>
                <a:spcPct val="114999"/>
              </a:lnSpc>
              <a:buFont typeface="Symbol,Sans-Serif"/>
              <a:buChar char=""/>
            </a:pPr>
            <a:r>
              <a:rPr lang="fr-FR"/>
              <a:t>Vous avez </a:t>
            </a:r>
            <a:r>
              <a:rPr lang="fr-FR" b="1"/>
              <a:t>une liste de contrôle</a:t>
            </a:r>
            <a:r>
              <a:rPr lang="fr-FR"/>
              <a:t> qui vous servira de guide dès lors que vous travaillerez sur l'exercice ;</a:t>
            </a:r>
            <a:endParaRPr lang="fr-FR">
              <a:solidFill>
                <a:srgbClr val="000000"/>
              </a:solidFill>
            </a:endParaRPr>
          </a:p>
          <a:p>
            <a:pPr marL="342900" indent="-342900">
              <a:lnSpc>
                <a:spcPct val="114999"/>
              </a:lnSpc>
              <a:buFont typeface="Symbol,Sans-Serif"/>
              <a:buChar char=""/>
            </a:pPr>
            <a:r>
              <a:rPr lang="fr-FR">
                <a:solidFill>
                  <a:srgbClr val="000000"/>
                </a:solidFill>
              </a:rPr>
              <a:t>Une </a:t>
            </a:r>
            <a:r>
              <a:rPr lang="fr-FR" b="1">
                <a:solidFill>
                  <a:srgbClr val="000000"/>
                </a:solidFill>
              </a:rPr>
              <a:t>liste d’indicateurs relatifs aux questions de genre pour l’alerte précoce </a:t>
            </a:r>
            <a:r>
              <a:rPr lang="fr-FR">
                <a:solidFill>
                  <a:srgbClr val="000000"/>
                </a:solidFill>
              </a:rPr>
              <a:t>pouvant être utilisés lors des patrouilles.</a:t>
            </a:r>
            <a:endParaRPr lang="fr-FR"/>
          </a:p>
          <a:p>
            <a:pPr>
              <a:lnSpc>
                <a:spcPct val="114999"/>
              </a:lnSpc>
              <a:spcAft>
                <a:spcPts val="800"/>
              </a:spcAft>
            </a:pPr>
            <a:endParaRPr lang="fr-FR">
              <a:solidFill>
                <a:srgbClr val="444444"/>
              </a:solidFill>
            </a:endParaRPr>
          </a:p>
          <a:p>
            <a:pPr>
              <a:lnSpc>
                <a:spcPct val="114999"/>
              </a:lnSpc>
              <a:spcAft>
                <a:spcPts val="800"/>
              </a:spcAft>
            </a:pPr>
            <a:r>
              <a:rPr lang="fr-FR"/>
              <a:t>Je vous recommande vivement d’utiliser ces documents pour réaliser l’exercice. Vous pourrez également les utiliser comme outils après cette formation, dans votre travail quotidien. </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t>Vous disposerez d’un total de 50 minutes pour accomplir la tâche prévue dans l’exercice : 20 minutes pour examiner les documents et 30 minutes pour le travail en groupe. Veillez à désigner </a:t>
            </a:r>
            <a:r>
              <a:rPr lang="fr-FR" err="1"/>
              <a:t>un·e</a:t>
            </a:r>
            <a:r>
              <a:rPr lang="fr-FR"/>
              <a:t> </a:t>
            </a:r>
            <a:r>
              <a:rPr lang="fr-FR" err="1"/>
              <a:t>rapporteur·trice</a:t>
            </a:r>
            <a:r>
              <a:rPr lang="fr-FR"/>
              <a:t> dans chaque groupe. </a:t>
            </a:r>
            <a:r>
              <a:rPr lang="fr-FR" err="1"/>
              <a:t>Le·la</a:t>
            </a:r>
            <a:r>
              <a:rPr lang="fr-FR"/>
              <a:t> </a:t>
            </a:r>
            <a:r>
              <a:rPr lang="fr-FR" err="1"/>
              <a:t>rapporteur·trice</a:t>
            </a:r>
            <a:r>
              <a:rPr lang="fr-FR"/>
              <a:t> présentera les conclusions du groupe au reste de l’auditoire.</a:t>
            </a:r>
            <a:endParaRPr lang="en-US">
              <a:solidFill>
                <a:srgbClr val="444444"/>
              </a:solidFill>
            </a:endParaRPr>
          </a:p>
          <a:p>
            <a:pPr>
              <a:lnSpc>
                <a:spcPct val="114999"/>
              </a:lnSpc>
              <a:spcAft>
                <a:spcPts val="800"/>
              </a:spcAft>
            </a:pPr>
            <a:r>
              <a:rPr lang="fr-FR"/>
              <a:t> </a:t>
            </a:r>
            <a:endParaRPr lang="en-US">
              <a:solidFill>
                <a:srgbClr val="444444"/>
              </a:solidFill>
            </a:endParaRPr>
          </a:p>
          <a:p>
            <a:pPr>
              <a:lnSpc>
                <a:spcPct val="114999"/>
              </a:lnSpc>
              <a:spcAft>
                <a:spcPts val="800"/>
              </a:spcAft>
            </a:pPr>
            <a:r>
              <a:rPr lang="fr-FR"/>
              <a:t>J'ai ajouté les informations clés de l'exercice dans les prochaines diapositives.</a:t>
            </a:r>
            <a:endParaRPr lang="en-US">
              <a:solidFill>
                <a:srgbClr val="444444"/>
              </a:solidFill>
            </a:endParaRPr>
          </a:p>
          <a:p>
            <a:endParaRPr lang="fr-FR">
              <a:solidFill>
                <a:srgbClr val="444444"/>
              </a:solidFill>
            </a:endParaRPr>
          </a:p>
          <a:p>
            <a:endParaRPr lang="fr-FR" sz="1200" kern="1200">
              <a:solidFill>
                <a:schemeClr val="tx1"/>
              </a:solidFill>
              <a:effectLst/>
              <a:latin typeface="+mn-lt"/>
            </a:endParaRPr>
          </a:p>
          <a:p>
            <a:endParaRPr lang="en-GB"/>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1283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kern="1200">
                <a:solidFill>
                  <a:schemeClr val="tx1"/>
                </a:solidFill>
                <a:effectLst/>
              </a:rPr>
              <a:t>Message clé : </a:t>
            </a:r>
            <a:r>
              <a:rPr lang="fr-FR"/>
              <a:t>Présenter </a:t>
            </a:r>
            <a:r>
              <a:rPr lang="fr-FR" kern="1200">
                <a:solidFill>
                  <a:schemeClr val="tx1"/>
                </a:solidFill>
                <a:effectLst/>
              </a:rPr>
              <a:t>le scénario</a:t>
            </a:r>
            <a:r>
              <a:rPr lang="fr-FR"/>
              <a:t>.</a:t>
            </a:r>
            <a:endParaRPr lang="en-US">
              <a:solidFill>
                <a:srgbClr val="444444"/>
              </a:solidFill>
            </a:endParaRPr>
          </a:p>
          <a:p>
            <a:endParaRPr lang="fr-FR" kern="1200">
              <a:solidFill>
                <a:srgbClr val="444444"/>
              </a:solidFill>
              <a:effectLst/>
              <a:ea typeface="+mn-ea"/>
              <a:cs typeface="+mn-cs"/>
            </a:endParaRPr>
          </a:p>
          <a:p>
            <a:r>
              <a:rPr lang="fr-FR"/>
              <a:t>Il s'agit du cadre </a:t>
            </a:r>
            <a:r>
              <a:rPr lang="fr-FR" kern="1200">
                <a:solidFill>
                  <a:schemeClr val="tx1"/>
                </a:solidFill>
                <a:effectLst/>
              </a:rPr>
              <a:t>de </a:t>
            </a:r>
            <a:r>
              <a:rPr lang="fr-FR"/>
              <a:t>l'étude </a:t>
            </a:r>
            <a:r>
              <a:rPr lang="fr-FR" kern="1200">
                <a:solidFill>
                  <a:schemeClr val="tx1"/>
                </a:solidFill>
                <a:effectLst/>
              </a:rPr>
              <a:t>de cas.</a:t>
            </a:r>
            <a:r>
              <a:rPr lang="fr-FR"/>
              <a:t> </a:t>
            </a:r>
            <a:r>
              <a:rPr lang="fr-FR" kern="1200">
                <a:solidFill>
                  <a:schemeClr val="tx1"/>
                </a:solidFill>
                <a:effectLst/>
              </a:rPr>
              <a:t>Vous </a:t>
            </a:r>
            <a:r>
              <a:rPr lang="fr-FR"/>
              <a:t>n'êtes </a:t>
            </a:r>
            <a:r>
              <a:rPr lang="fr-FR" kern="1200">
                <a:solidFill>
                  <a:schemeClr val="tx1"/>
                </a:solidFill>
                <a:effectLst/>
              </a:rPr>
              <a:t>pas </a:t>
            </a:r>
            <a:r>
              <a:rPr lang="fr-FR"/>
              <a:t>obligé </a:t>
            </a:r>
            <a:r>
              <a:rPr lang="fr-FR" kern="1200">
                <a:solidFill>
                  <a:schemeClr val="tx1"/>
                </a:solidFill>
                <a:effectLst/>
              </a:rPr>
              <a:t>de le lire tout de suite</a:t>
            </a:r>
            <a:r>
              <a:rPr lang="fr-FR"/>
              <a:t>. Je</a:t>
            </a:r>
            <a:r>
              <a:rPr lang="fr-FR" kern="1200">
                <a:solidFill>
                  <a:schemeClr val="tx1"/>
                </a:solidFill>
                <a:effectLst/>
              </a:rPr>
              <a:t> vous donnerai le </a:t>
            </a:r>
            <a:r>
              <a:rPr lang="fr-FR"/>
              <a:t>temps de le lire</a:t>
            </a:r>
            <a:r>
              <a:rPr lang="fr-FR" kern="1200">
                <a:solidFill>
                  <a:schemeClr val="tx1"/>
                </a:solidFill>
                <a:effectLst/>
              </a:rPr>
              <a:t> dans quelques minutes.</a:t>
            </a:r>
            <a:endParaRPr lang="en-US"/>
          </a:p>
          <a:p>
            <a:endParaRPr lang="fr-FR"/>
          </a:p>
          <a:p>
            <a:r>
              <a:rPr lang="fr-FR" sz="1200" kern="1200">
                <a:solidFill>
                  <a:schemeClr val="tx1"/>
                </a:solidFill>
                <a:effectLst/>
                <a:latin typeface="+mn-lt"/>
                <a:ea typeface="+mn-ea"/>
                <a:cs typeface="+mn-cs"/>
              </a:rPr>
              <a:t>Pendant une patrouille, vous tombez sur deux champs :</a:t>
            </a:r>
            <a:r>
              <a:rPr lang="fr-FR"/>
              <a:t> </a:t>
            </a:r>
            <a:r>
              <a:rPr lang="fr-FR" sz="1200" kern="1200">
                <a:solidFill>
                  <a:schemeClr val="tx1"/>
                </a:solidFill>
                <a:effectLst/>
                <a:latin typeface="+mn-lt"/>
                <a:ea typeface="+mn-ea"/>
                <a:cs typeface="+mn-cs"/>
              </a:rPr>
              <a:t>l’un est occupé par des travailleurs,</a:t>
            </a:r>
            <a:r>
              <a:rPr lang="fr-FR"/>
              <a:t> </a:t>
            </a:r>
            <a:r>
              <a:rPr lang="fr-FR" sz="1200" kern="1200">
                <a:solidFill>
                  <a:schemeClr val="tx1"/>
                </a:solidFill>
                <a:effectLst/>
                <a:latin typeface="+mn-lt"/>
                <a:ea typeface="+mn-ea"/>
                <a:cs typeface="+mn-cs"/>
              </a:rPr>
              <a:t>l’autre est négligé et presque vide.</a:t>
            </a:r>
            <a:r>
              <a:rPr lang="fr-FR"/>
              <a:t> </a:t>
            </a:r>
            <a:r>
              <a:rPr lang="fr-FR" sz="1200" kern="1200">
                <a:solidFill>
                  <a:schemeClr val="tx1"/>
                </a:solidFill>
                <a:effectLst/>
                <a:latin typeface="+mn-lt"/>
                <a:ea typeface="+mn-ea"/>
                <a:cs typeface="+mn-cs"/>
              </a:rPr>
              <a:t>Vous devez recueillir des informations pour comprendre les raisons de cette situation.</a:t>
            </a:r>
            <a:endParaRPr lang="en-US" sz="1200"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5</a:t>
            </a:fld>
            <a:endParaRPr lang="en-GB"/>
          </a:p>
        </p:txBody>
      </p:sp>
    </p:spTree>
    <p:extLst>
      <p:ext uri="{BB962C8B-B14F-4D97-AF65-F5344CB8AC3E}">
        <p14:creationId xmlns:p14="http://schemas.microsoft.com/office/powerpoint/2010/main" val="859434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Ceci est la suite du cadre. </a:t>
            </a:r>
          </a:p>
          <a:p>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6</a:t>
            </a:fld>
            <a:endParaRPr lang="en-GB"/>
          </a:p>
        </p:txBody>
      </p:sp>
    </p:spTree>
    <p:extLst>
      <p:ext uri="{BB962C8B-B14F-4D97-AF65-F5344CB8AC3E}">
        <p14:creationId xmlns:p14="http://schemas.microsoft.com/office/powerpoint/2010/main" val="64834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kern="1200">
                <a:solidFill>
                  <a:schemeClr val="tx1"/>
                </a:solidFill>
                <a:effectLst/>
              </a:rPr>
              <a:t>Message clé : </a:t>
            </a:r>
            <a:r>
              <a:rPr lang="fr-FR" kern="1200">
                <a:solidFill>
                  <a:schemeClr val="tx1"/>
                </a:solidFill>
                <a:effectLst/>
              </a:rPr>
              <a:t>Présenter la tâche à accomplir</a:t>
            </a:r>
            <a:r>
              <a:rPr lang="fr-FR"/>
              <a:t>.</a:t>
            </a:r>
            <a:endParaRPr lang="en-US">
              <a:solidFill>
                <a:srgbClr val="444444"/>
              </a:solidFill>
              <a:ea typeface="+mn-ea"/>
              <a:cs typeface="+mn-cs"/>
            </a:endParaRPr>
          </a:p>
          <a:p>
            <a:endParaRPr lang="fr-FR" kern="1200">
              <a:solidFill>
                <a:srgbClr val="444444"/>
              </a:solidFill>
              <a:effectLst/>
            </a:endParaRPr>
          </a:p>
          <a:p>
            <a:r>
              <a:rPr lang="fr-FR" kern="1200">
                <a:solidFill>
                  <a:schemeClr val="tx1"/>
                </a:solidFill>
                <a:effectLst/>
              </a:rPr>
              <a:t>Voici la tâche que vous devrez </a:t>
            </a:r>
            <a:r>
              <a:rPr lang="fr-FR"/>
              <a:t>réaliser</a:t>
            </a:r>
            <a:r>
              <a:rPr lang="fr-FR" kern="1200">
                <a:solidFill>
                  <a:schemeClr val="tx1"/>
                </a:solidFill>
                <a:effectLst/>
              </a:rPr>
              <a:t>.</a:t>
            </a:r>
            <a:r>
              <a:rPr lang="fr-FR"/>
              <a:t> </a:t>
            </a:r>
            <a:r>
              <a:rPr lang="fr-FR" kern="1200">
                <a:solidFill>
                  <a:schemeClr val="tx1"/>
                </a:solidFill>
                <a:effectLst/>
              </a:rPr>
              <a:t>Vous devrez choisir</a:t>
            </a:r>
            <a:r>
              <a:rPr lang="fr-FR"/>
              <a:t> </a:t>
            </a:r>
            <a:r>
              <a:rPr lang="fr-FR" b="1" kern="1200">
                <a:solidFill>
                  <a:schemeClr val="tx1"/>
                </a:solidFill>
                <a:effectLst/>
              </a:rPr>
              <a:t>la meilleure action</a:t>
            </a:r>
            <a:r>
              <a:rPr lang="fr-FR"/>
              <a:t> </a:t>
            </a:r>
            <a:r>
              <a:rPr lang="fr-FR" kern="1200">
                <a:solidFill>
                  <a:schemeClr val="tx1"/>
                </a:solidFill>
                <a:effectLst/>
              </a:rPr>
              <a:t>à entreprendre, compte tenu des circonstances décrites dans le </a:t>
            </a:r>
            <a:r>
              <a:rPr lang="fr-FR"/>
              <a:t>contexte</a:t>
            </a:r>
            <a:r>
              <a:rPr lang="fr-FR" kern="1200">
                <a:solidFill>
                  <a:schemeClr val="tx1"/>
                </a:solidFill>
                <a:effectLst/>
              </a:rPr>
              <a:t>, et</a:t>
            </a:r>
            <a:r>
              <a:rPr lang="fr-FR"/>
              <a:t> </a:t>
            </a:r>
            <a:r>
              <a:rPr lang="fr-FR" b="1" kern="1200">
                <a:solidFill>
                  <a:schemeClr val="tx1"/>
                </a:solidFill>
                <a:effectLst/>
              </a:rPr>
              <a:t>expliquer les</a:t>
            </a:r>
            <a:r>
              <a:rPr lang="fr-FR" b="1"/>
              <a:t> </a:t>
            </a:r>
            <a:r>
              <a:rPr lang="fr-FR" b="1" kern="1200">
                <a:solidFill>
                  <a:schemeClr val="tx1"/>
                </a:solidFill>
                <a:effectLst/>
              </a:rPr>
              <a:t>avantages</a:t>
            </a:r>
            <a:r>
              <a:rPr lang="fr-FR" b="1"/>
              <a:t> </a:t>
            </a:r>
            <a:r>
              <a:rPr lang="fr-FR" b="1" kern="1200">
                <a:solidFill>
                  <a:schemeClr val="tx1"/>
                </a:solidFill>
                <a:effectLst/>
              </a:rPr>
              <a:t>et les</a:t>
            </a:r>
            <a:r>
              <a:rPr lang="fr-FR" b="1"/>
              <a:t> </a:t>
            </a:r>
            <a:r>
              <a:rPr lang="fr-FR" b="1" kern="1200">
                <a:solidFill>
                  <a:schemeClr val="tx1"/>
                </a:solidFill>
                <a:effectLst/>
              </a:rPr>
              <a:t>inconvénients</a:t>
            </a:r>
            <a:r>
              <a:rPr lang="fr-FR" kern="1200">
                <a:solidFill>
                  <a:schemeClr val="tx1"/>
                </a:solidFill>
                <a:effectLst/>
              </a:rPr>
              <a:t> de ce choix.</a:t>
            </a:r>
            <a:r>
              <a:rPr lang="fr-FR"/>
              <a:t> </a:t>
            </a:r>
            <a:r>
              <a:rPr lang="fr-FR" kern="1200">
                <a:solidFill>
                  <a:schemeClr val="tx1"/>
                </a:solidFill>
                <a:effectLst/>
              </a:rPr>
              <a:t>(</a:t>
            </a:r>
            <a:r>
              <a:rPr lang="fr-FR" i="1"/>
              <a:t>Lire </a:t>
            </a:r>
            <a:r>
              <a:rPr lang="fr-FR" i="1" kern="1200">
                <a:solidFill>
                  <a:schemeClr val="tx1"/>
                </a:solidFill>
                <a:effectLst/>
              </a:rPr>
              <a:t>la tâche à voix haute ou </a:t>
            </a:r>
            <a:r>
              <a:rPr lang="fr-FR" i="1"/>
              <a:t>demander</a:t>
            </a:r>
            <a:r>
              <a:rPr lang="fr-FR" i="1" kern="1200">
                <a:solidFill>
                  <a:schemeClr val="tx1"/>
                </a:solidFill>
                <a:effectLst/>
              </a:rPr>
              <a:t> à un volontaire de la lire.</a:t>
            </a:r>
            <a:r>
              <a:rPr lang="fr-FR" kern="1200">
                <a:solidFill>
                  <a:schemeClr val="tx1"/>
                </a:solidFill>
                <a:effectLst/>
              </a:rPr>
              <a:t>)</a:t>
            </a:r>
            <a:endParaRPr lang="en-US" kern="1200">
              <a:solidFill>
                <a:srgbClr val="444444"/>
              </a:solidFill>
              <a:effectLst/>
            </a:endParaRPr>
          </a:p>
          <a:p>
            <a:endParaRPr lang="fr-FR" sz="1200"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172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kern="1200">
                <a:solidFill>
                  <a:schemeClr val="tx1"/>
                </a:solidFill>
                <a:effectLst/>
              </a:rPr>
              <a:t>Message clé : </a:t>
            </a:r>
            <a:r>
              <a:rPr lang="fr-FR"/>
              <a:t>Présenter </a:t>
            </a:r>
            <a:r>
              <a:rPr lang="fr-FR" kern="1200">
                <a:solidFill>
                  <a:schemeClr val="tx1"/>
                </a:solidFill>
                <a:effectLst/>
              </a:rPr>
              <a:t>les actions parmi lesquelles les participants devront choisir</a:t>
            </a:r>
            <a:r>
              <a:rPr lang="fr-FR"/>
              <a:t>.</a:t>
            </a:r>
            <a:endParaRPr lang="en-US" kern="1200">
              <a:solidFill>
                <a:srgbClr val="444444"/>
              </a:solidFill>
              <a:effectLst/>
              <a:ea typeface="+mn-ea"/>
              <a:cs typeface="+mn-cs"/>
            </a:endParaRPr>
          </a:p>
          <a:p>
            <a:endParaRPr lang="en-US" kern="1200">
              <a:solidFill>
                <a:srgbClr val="444444"/>
              </a:solidFill>
              <a:effectLst/>
              <a:ea typeface="+mn-ea"/>
              <a:cs typeface="+mn-cs"/>
            </a:endParaRPr>
          </a:p>
          <a:p>
            <a:r>
              <a:rPr lang="fr-FR" kern="1200">
                <a:solidFill>
                  <a:schemeClr val="tx1"/>
                </a:solidFill>
                <a:effectLst/>
              </a:rPr>
              <a:t>Vous pouvez choisir parmi les</a:t>
            </a:r>
            <a:r>
              <a:rPr lang="fr-FR"/>
              <a:t> </a:t>
            </a:r>
            <a:r>
              <a:rPr lang="fr-FR" kern="1200">
                <a:solidFill>
                  <a:schemeClr val="tx1"/>
                </a:solidFill>
                <a:effectLst/>
              </a:rPr>
              <a:t>trois options suivantes. Elles sont également incluses dans votre support de formation.</a:t>
            </a:r>
            <a:endParaRPr lang="en-US" kern="1200">
              <a:solidFill>
                <a:srgbClr val="444444"/>
              </a:solidFill>
              <a:effectLst/>
            </a:endParaRPr>
          </a:p>
          <a:p>
            <a:endParaRPr lang="en-US" kern="1200">
              <a:solidFill>
                <a:srgbClr val="444444"/>
              </a:solidFill>
              <a:effectLst/>
              <a:ea typeface="+mn-ea"/>
              <a:cs typeface="+mn-cs"/>
            </a:endParaRPr>
          </a:p>
          <a:p>
            <a:r>
              <a:rPr lang="fr-FR" kern="1200">
                <a:solidFill>
                  <a:schemeClr val="tx1"/>
                </a:solidFill>
                <a:effectLst/>
              </a:rPr>
              <a:t>Vous disposez de </a:t>
            </a:r>
            <a:r>
              <a:rPr lang="fr-FR" b="1" kern="1200">
                <a:solidFill>
                  <a:schemeClr val="tx1"/>
                </a:solidFill>
                <a:effectLst/>
              </a:rPr>
              <a:t>50 minutes au total</a:t>
            </a:r>
            <a:r>
              <a:rPr lang="fr-FR" kern="1200">
                <a:solidFill>
                  <a:schemeClr val="tx1"/>
                </a:solidFill>
                <a:effectLst/>
              </a:rPr>
              <a:t> pour cet exercice :</a:t>
            </a:r>
            <a:r>
              <a:rPr lang="fr-FR"/>
              <a:t> </a:t>
            </a:r>
            <a:r>
              <a:rPr lang="fr-FR" b="1" kern="1200">
                <a:solidFill>
                  <a:schemeClr val="tx1"/>
                </a:solidFill>
                <a:effectLst/>
              </a:rPr>
              <a:t>20 minutes</a:t>
            </a:r>
            <a:r>
              <a:rPr lang="fr-FR" b="1"/>
              <a:t> </a:t>
            </a:r>
            <a:r>
              <a:rPr lang="fr-FR" b="1" kern="1200">
                <a:solidFill>
                  <a:schemeClr val="tx1"/>
                </a:solidFill>
                <a:effectLst/>
              </a:rPr>
              <a:t>pour lire les documents</a:t>
            </a:r>
            <a:r>
              <a:rPr lang="fr-FR"/>
              <a:t> et </a:t>
            </a:r>
            <a:r>
              <a:rPr lang="fr-FR" b="1" kern="1200">
                <a:solidFill>
                  <a:schemeClr val="tx1"/>
                </a:solidFill>
                <a:effectLst/>
              </a:rPr>
              <a:t>30 minutes</a:t>
            </a:r>
            <a:r>
              <a:rPr lang="fr-FR" b="1"/>
              <a:t> </a:t>
            </a:r>
            <a:r>
              <a:rPr lang="fr-FR" b="1" kern="1200">
                <a:solidFill>
                  <a:schemeClr val="tx1"/>
                </a:solidFill>
                <a:effectLst/>
              </a:rPr>
              <a:t>pour le travail en groupe</a:t>
            </a:r>
            <a:r>
              <a:rPr lang="fr-FR" kern="1200">
                <a:solidFill>
                  <a:schemeClr val="tx1"/>
                </a:solidFill>
                <a:effectLst/>
              </a:rPr>
              <a:t>.</a:t>
            </a:r>
            <a:br>
              <a:rPr lang="fr-FR"/>
            </a:br>
            <a:r>
              <a:rPr lang="fr-FR" kern="1200">
                <a:solidFill>
                  <a:schemeClr val="tx1"/>
                </a:solidFill>
                <a:effectLst/>
              </a:rPr>
              <a:t>Vous pouvez maintenant commencer l’exercice. N’hésitez pas à me poser des questions si </a:t>
            </a:r>
            <a:r>
              <a:rPr lang="fr-FR"/>
              <a:t>vous en avez</a:t>
            </a:r>
            <a:r>
              <a:rPr lang="fr-FR" kern="1200">
                <a:solidFill>
                  <a:schemeClr val="tx1"/>
                </a:solidFill>
                <a:effectLst/>
              </a:rPr>
              <a:t>.</a:t>
            </a:r>
            <a:endParaRPr lang="en-US" kern="1200">
              <a:solidFill>
                <a:srgbClr val="444444"/>
              </a:solidFill>
              <a:effectLst/>
            </a:endParaRPr>
          </a:p>
          <a:p>
            <a:endParaRPr lang="en-US">
              <a:solidFill>
                <a:srgbClr val="444444"/>
              </a:solidFill>
            </a:endParaRPr>
          </a:p>
          <a:p>
            <a:r>
              <a:rPr lang="fr-FR" i="1" kern="1200">
                <a:solidFill>
                  <a:schemeClr val="tx1"/>
                </a:solidFill>
                <a:effectLst/>
              </a:rPr>
              <a:t>(N’oubliez pas d’utiliser les scénarios lorsque vous jugez qu’ils sont les plus </a:t>
            </a:r>
            <a:r>
              <a:rPr lang="fr-FR" i="1"/>
              <a:t>appropriés</a:t>
            </a:r>
            <a:r>
              <a:rPr lang="fr-FR" i="1" kern="1200">
                <a:solidFill>
                  <a:schemeClr val="tx1"/>
                </a:solidFill>
                <a:effectLst/>
              </a:rPr>
              <a:t>. Les diapositives </a:t>
            </a:r>
            <a:r>
              <a:rPr lang="fr-FR" i="1"/>
              <a:t>scénarios </a:t>
            </a:r>
            <a:r>
              <a:rPr lang="fr-FR" i="1" kern="1200">
                <a:solidFill>
                  <a:schemeClr val="tx1"/>
                </a:solidFill>
                <a:effectLst/>
              </a:rPr>
              <a:t>suivent.)</a:t>
            </a:r>
            <a:br>
              <a:rPr lang="fr-FR" i="1"/>
            </a:br>
            <a:r>
              <a:rPr lang="fr-FR" i="1" kern="1200">
                <a:solidFill>
                  <a:schemeClr val="tx1"/>
                </a:solidFill>
                <a:effectLst/>
              </a:rPr>
              <a:t>(</a:t>
            </a:r>
            <a:r>
              <a:rPr lang="fr-FR" i="1"/>
              <a:t>Mettez fin à </a:t>
            </a:r>
            <a:r>
              <a:rPr lang="fr-FR" i="1" kern="1200">
                <a:solidFill>
                  <a:schemeClr val="tx1"/>
                </a:solidFill>
                <a:effectLst/>
              </a:rPr>
              <a:t>l’exercice après 50 minutes. Pendant l’exercice, circulez parmi les groupes. Répondez aux questions des participants. Rappelez le temps restant à 15, 10 et 5 minutes de la fin</a:t>
            </a:r>
            <a:r>
              <a:rPr lang="fr-FR" i="1"/>
              <a:t> de l’exercice</a:t>
            </a:r>
            <a:r>
              <a:rPr lang="fr-FR" i="1" kern="1200">
                <a:solidFill>
                  <a:schemeClr val="tx1"/>
                </a:solidFill>
                <a:effectLst/>
              </a:rPr>
              <a:t>.)</a:t>
            </a:r>
            <a:endParaRPr lang="en-US">
              <a:solidFill>
                <a:srgbClr val="444444"/>
              </a:solidFill>
            </a:endParaRPr>
          </a:p>
          <a:p>
            <a:r>
              <a:rPr lang="fr-FR"/>
              <a:t> </a:t>
            </a:r>
            <a:endParaRPr lang="en-US">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8</a:t>
            </a:fld>
            <a:endParaRPr lang="en-GB"/>
          </a:p>
        </p:txBody>
      </p:sp>
    </p:spTree>
    <p:extLst>
      <p:ext uri="{BB962C8B-B14F-4D97-AF65-F5344CB8AC3E}">
        <p14:creationId xmlns:p14="http://schemas.microsoft.com/office/powerpoint/2010/main" val="294621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i="1" kern="1200">
                <a:solidFill>
                  <a:schemeClr val="tx1"/>
                </a:solidFill>
                <a:effectLst/>
              </a:rPr>
              <a:t>(</a:t>
            </a:r>
            <a:r>
              <a:rPr lang="fr-FR" i="1"/>
              <a:t>Scénario </a:t>
            </a:r>
            <a:r>
              <a:rPr lang="fr-FR" i="1" kern="1200">
                <a:solidFill>
                  <a:schemeClr val="tx1"/>
                </a:solidFill>
                <a:effectLst/>
              </a:rPr>
              <a:t>à présenter – un par un ou collectivement – pendant l’exercice. Des copies papier des </a:t>
            </a:r>
            <a:r>
              <a:rPr lang="fr-FR" i="1"/>
              <a:t>scénarios </a:t>
            </a:r>
            <a:r>
              <a:rPr lang="fr-FR" i="1" kern="1200">
                <a:solidFill>
                  <a:schemeClr val="tx1"/>
                </a:solidFill>
                <a:effectLst/>
              </a:rPr>
              <a:t>peuvent également être distribuées.)</a:t>
            </a:r>
            <a:r>
              <a:rPr lang="fr-FR" i="1"/>
              <a:t> </a:t>
            </a:r>
            <a:r>
              <a:rPr lang="fr-FR" b="1" kern="1200">
                <a:solidFill>
                  <a:schemeClr val="tx1"/>
                </a:solidFill>
                <a:effectLst/>
              </a:rPr>
              <a:t>Ne montrez pas les </a:t>
            </a:r>
            <a:r>
              <a:rPr lang="fr-FR" b="1"/>
              <a:t>scénarios</a:t>
            </a:r>
            <a:r>
              <a:rPr lang="fr-FR" b="1" kern="1200">
                <a:solidFill>
                  <a:schemeClr val="tx1"/>
                </a:solidFill>
                <a:effectLst/>
              </a:rPr>
              <a:t> aux participants avant le moment opportun.</a:t>
            </a:r>
            <a:endParaRPr lang="fr-FR" kern="1200">
              <a:solidFill>
                <a:schemeClr val="tx1"/>
              </a:solidFill>
              <a:effectLst/>
            </a:endParaRPr>
          </a:p>
          <a:p>
            <a:endParaRPr lang="fr-FR" b="1"/>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9</a:t>
            </a:fld>
            <a:endParaRPr lang="en-GB"/>
          </a:p>
        </p:txBody>
      </p:sp>
    </p:spTree>
    <p:extLst>
      <p:ext uri="{BB962C8B-B14F-4D97-AF65-F5344CB8AC3E}">
        <p14:creationId xmlns:p14="http://schemas.microsoft.com/office/powerpoint/2010/main" val="1592779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52C8D-7586-D2B5-9C31-D495B7B88D1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6E424549-8261-6B30-4E9A-DEDF4B33EA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58B542E9-CA9E-665E-65EE-F51787153FFB}"/>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5" name="Footer Placeholder 4">
            <a:extLst>
              <a:ext uri="{FF2B5EF4-FFF2-40B4-BE49-F238E27FC236}">
                <a16:creationId xmlns:a16="http://schemas.microsoft.com/office/drawing/2014/main" id="{696C2095-484F-18F1-B23E-167B7A596D55}"/>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0A3896D6-647C-77EC-95D8-E4FE2736CAE8}"/>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1611687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965BC-A59A-809B-3F27-9AD86776232B}"/>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1DA78FCB-70D1-B82F-9C3D-F8EBABA979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528AB05C-D686-EEA1-6DEE-749B4787099D}"/>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5" name="Footer Placeholder 4">
            <a:extLst>
              <a:ext uri="{FF2B5EF4-FFF2-40B4-BE49-F238E27FC236}">
                <a16:creationId xmlns:a16="http://schemas.microsoft.com/office/drawing/2014/main" id="{FEFDAFAD-24FB-4428-3A45-C3817D37F0D7}"/>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87D78A7C-1027-E739-D27C-AE8DDB63EE16}"/>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1155479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6B5ADB-C55B-9BE1-C11A-2BD31627DC2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38533AD8-B1AE-D0A6-0723-8D43F686EAF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96AEBC76-1027-0747-95AD-B94F5D82DB21}"/>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5" name="Footer Placeholder 4">
            <a:extLst>
              <a:ext uri="{FF2B5EF4-FFF2-40B4-BE49-F238E27FC236}">
                <a16:creationId xmlns:a16="http://schemas.microsoft.com/office/drawing/2014/main" id="{99B1AA35-3388-0117-CD00-7919D306D7B5}"/>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75714063-84B6-C0C3-DEFA-51BDFC1BC765}"/>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1118788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1D2FA5-341E-439B-95C6-B3084B993F7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431B277-E534-47D8-8B1D-4E313D5F5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8877D82-3931-4C99-80A2-EC8A2C4442B5}"/>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44B064AF-A497-40BD-94E0-AE09BD1C48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D95A2A-8C6F-4DB4-9381-4DDE1329899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592499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64E55F-F994-47C7-8BB2-C7069F283E3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316B4A-9A0C-4D41-B31A-E0A0FC5A81BF}"/>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C7EA1-2081-4E6D-8132-47FD5FCA54D8}"/>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029651F9-3C79-4274-A8FE-1506A737F0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33143F8-686D-4820-954E-3A7593FE23C5}"/>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8488289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6044E1-A70E-4AC3-9A06-466806DB409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136BB6F-5D9B-4A91-98C2-FDF18405FF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1BD1C0-F2E3-441F-A0D2-CFB3DED36A8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C0DD5D85-5504-4E72-8CD8-99E120F0538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074B272-86B7-4E6A-AFE3-88F1A95D53BE}"/>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826765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68809-8386-44D5-AFD7-F733A77E000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42B17BF-D35C-4711-A7D0-C51CB2BE21E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C1C2AC5-D421-4B3A-A7E7-ED6B1CA5A47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75EB29A-F558-4BF2-B742-90791C57F43E}"/>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A9C99B73-773B-41D7-9CBA-F429463CE39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4529893-2BBC-49E2-9EEF-6F33F251147A}"/>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834996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D43208-FB2F-4660-BCB8-E612CE614D8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A97EF5B-1C39-453E-B433-9FA434880C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C4F3A17-C95E-49E7-8028-62AF9C893398}"/>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7B8B4B3-5CCA-4746-8B1E-5FF1E75A2E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B326C8F-EB73-4FBB-8DC9-ADB611DA788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9CD0592-A269-4571-8982-474DC925FE7F}"/>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8" name="Espace réservé du pied de page 7">
            <a:extLst>
              <a:ext uri="{FF2B5EF4-FFF2-40B4-BE49-F238E27FC236}">
                <a16:creationId xmlns:a16="http://schemas.microsoft.com/office/drawing/2014/main" id="{5516509A-74EA-4F22-854E-B4942A3D282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FE5AC175-F3B8-4CB6-AD7A-CE440673E84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1729220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246B05-E5C1-4BF4-ACC8-FB223ABB61C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79BAAFD-A6B1-4C75-A667-99DE7C406537}"/>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4" name="Espace réservé du pied de page 3">
            <a:extLst>
              <a:ext uri="{FF2B5EF4-FFF2-40B4-BE49-F238E27FC236}">
                <a16:creationId xmlns:a16="http://schemas.microsoft.com/office/drawing/2014/main" id="{F2F60993-27F3-465A-888A-618C9680F34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57AC9B85-A9F3-4E1B-AC57-5CAD054C3EA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3046252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6335853-D5DB-4F72-9D68-E2B36AF6797B}"/>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3" name="Espace réservé du pied de page 2">
            <a:extLst>
              <a:ext uri="{FF2B5EF4-FFF2-40B4-BE49-F238E27FC236}">
                <a16:creationId xmlns:a16="http://schemas.microsoft.com/office/drawing/2014/main" id="{30FF28A2-9B88-48BB-A7D8-CCC9CF1A77D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8FBB712-D8FA-4509-BA7B-F2D94233650F}"/>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7312510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119FE7-A7C5-42BA-BB04-A0E84A7879D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7F65780-D505-441B-BEB0-F44FCC6EA4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0C8030B-EE44-4D63-A356-D1F9354236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B3884F9-0E78-4AE9-B5DE-E726658CD56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32A5D563-F31D-4571-8901-25634D3CCF1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08FC3F1-53BE-4467-AEC1-779E2F7B20C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764941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E631E-7C77-1663-E20A-3F6AEF971A39}"/>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940857AD-FCC3-5958-BEB2-25A1E83931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54507C26-B79C-AD5E-6533-57D3096A4CF5}"/>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5" name="Footer Placeholder 4">
            <a:extLst>
              <a:ext uri="{FF2B5EF4-FFF2-40B4-BE49-F238E27FC236}">
                <a16:creationId xmlns:a16="http://schemas.microsoft.com/office/drawing/2014/main" id="{F2C19B28-0796-8058-1D90-CC0597236392}"/>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11100817-B0BE-60EA-4A28-32FD58CE2BF5}"/>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1275286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455A37-28F4-47E2-BC5F-7AD9DECC1E1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2EC7736-5CD1-40AD-B74E-A03353AAF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13EB4BE8-1364-459F-A8B3-FA986231D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ECD36DA-7173-4F49-AD28-C3AF2EA54096}"/>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793219B5-1800-483C-9270-7E21965375F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574363A-122F-4DBC-8114-87A4D98D0DF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3694549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856DA8-23E2-4792-AB0B-DDFD1D52409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6911228-F8A4-430C-98ED-F7162F320CD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3E1E6D-9A75-41B7-BA90-BBCE9F183170}"/>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8736D287-38FF-427B-B7F1-FEDBB2FE295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E981F32-1A07-4CB3-91B6-1D98EC987DF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644293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D3C0CF6-D158-4CAD-BB17-29B45B61FD8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532FF92-95D4-4CAE-9A2C-5ABC307F2AA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1ABB7E-7C3B-43DC-9EDA-698ADAAF417A}"/>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974DE11A-DCC8-4B12-B1AA-F388C6233D7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B814F20-A234-470A-9EFE-FD3273326766}"/>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461334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7FF76-3D1E-1E02-9B44-0474C31CDE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502AA070-ED65-BE68-9B41-F4E3E910B0A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9F1BCC8-9D21-C868-8E2A-16112EAC840B}"/>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5" name="Footer Placeholder 4">
            <a:extLst>
              <a:ext uri="{FF2B5EF4-FFF2-40B4-BE49-F238E27FC236}">
                <a16:creationId xmlns:a16="http://schemas.microsoft.com/office/drawing/2014/main" id="{44ED85F0-8658-5C2B-410C-909BE1B8946C}"/>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F19FC88-B585-1667-39B5-372DFED37866}"/>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3428542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618CC-31CF-B6A6-DBCF-6D9F62B3A32F}"/>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A9CE9E1A-4882-781C-4F4B-2C9B6A9AA01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EE03B9F5-4CFD-1B2E-DDFF-3123809C9D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3A65164B-3D9D-E682-A0C1-C6E178438FF2}"/>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6" name="Footer Placeholder 5">
            <a:extLst>
              <a:ext uri="{FF2B5EF4-FFF2-40B4-BE49-F238E27FC236}">
                <a16:creationId xmlns:a16="http://schemas.microsoft.com/office/drawing/2014/main" id="{F9543A54-9720-7646-EB84-27D620EAB610}"/>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88D72693-7BC0-96E7-3B67-195BAA17B7D9}"/>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4003770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59888-CDEC-12F3-6102-7754881F7B94}"/>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FBA39FEC-6AE3-EC0C-AB84-55F5097827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5075F18-C27F-6594-959C-35D15A08649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4A463B77-AA11-104F-E79E-CE7F80D62C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A23D78-4A52-76FA-6BFC-7B2C1E0A56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4704396A-B65F-F17E-3519-E56A0C21AD94}"/>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8" name="Footer Placeholder 7">
            <a:extLst>
              <a:ext uri="{FF2B5EF4-FFF2-40B4-BE49-F238E27FC236}">
                <a16:creationId xmlns:a16="http://schemas.microsoft.com/office/drawing/2014/main" id="{5D77BF30-4373-F3B8-1DAD-F7559A27AD85}"/>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7957CAB4-B1B3-819E-CF12-5627B2C7EB52}"/>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2490956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D3B48-2E11-09FA-E5A1-92D0CC11EE19}"/>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DC17616A-FB89-44C0-F2AF-6AB3EE983FC3}"/>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4" name="Footer Placeholder 3">
            <a:extLst>
              <a:ext uri="{FF2B5EF4-FFF2-40B4-BE49-F238E27FC236}">
                <a16:creationId xmlns:a16="http://schemas.microsoft.com/office/drawing/2014/main" id="{68BA7501-3AD1-333C-BB01-E497823BF8C6}"/>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9CB7B83F-199D-41D0-53BE-522D96E55267}"/>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1530203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C477A0E-B6D5-2ADA-2166-24DD598EEF7D}"/>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3" name="Footer Placeholder 2">
            <a:extLst>
              <a:ext uri="{FF2B5EF4-FFF2-40B4-BE49-F238E27FC236}">
                <a16:creationId xmlns:a16="http://schemas.microsoft.com/office/drawing/2014/main" id="{DACF5CD7-A3AF-4E91-744F-C0A0BCE1300B}"/>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12AA3703-FBA4-424F-8BB1-44C15AF7F167}"/>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2010037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23CAF-4088-A910-591D-C478F79FA0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7BA4CB2D-114D-9A2C-233D-5F9D26C0A6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9730131E-1F58-F3D9-E442-78ECAA1136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BAFEF4-DFCD-4C2F-0718-055CB668CD82}"/>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6" name="Footer Placeholder 5">
            <a:extLst>
              <a:ext uri="{FF2B5EF4-FFF2-40B4-BE49-F238E27FC236}">
                <a16:creationId xmlns:a16="http://schemas.microsoft.com/office/drawing/2014/main" id="{D0790A12-C6A0-818E-D658-A7503ADBF889}"/>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80B73B35-6B45-593E-314E-CD47E7C1352D}"/>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3375181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F36A7-C2BA-ADCD-49AB-11D175EC88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A5C0A8E7-A233-F278-7C69-AA9E008150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9EF3EBF2-D9C8-B7F6-7E28-A79E6275A7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375FC8-FD5D-441A-3728-F68835A63DD4}"/>
              </a:ext>
            </a:extLst>
          </p:cNvPr>
          <p:cNvSpPr>
            <a:spLocks noGrp="1"/>
          </p:cNvSpPr>
          <p:nvPr>
            <p:ph type="dt" sz="half" idx="10"/>
          </p:nvPr>
        </p:nvSpPr>
        <p:spPr/>
        <p:txBody>
          <a:bodyPr/>
          <a:lstStyle/>
          <a:p>
            <a:fld id="{29178F94-C794-489F-90DE-95ADF7E72753}" type="datetimeFigureOut">
              <a:rPr lang="fr-FR" smtClean="0"/>
              <a:t>29/08/2025</a:t>
            </a:fld>
            <a:endParaRPr lang="fr-FR"/>
          </a:p>
        </p:txBody>
      </p:sp>
      <p:sp>
        <p:nvSpPr>
          <p:cNvPr id="6" name="Footer Placeholder 5">
            <a:extLst>
              <a:ext uri="{FF2B5EF4-FFF2-40B4-BE49-F238E27FC236}">
                <a16:creationId xmlns:a16="http://schemas.microsoft.com/office/drawing/2014/main" id="{84E64B68-EF87-E7C2-F034-041F7DC91FA3}"/>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E7FD6BF8-73CB-90ED-9E8F-8FADCA3FD08B}"/>
              </a:ext>
            </a:extLst>
          </p:cNvPr>
          <p:cNvSpPr>
            <a:spLocks noGrp="1"/>
          </p:cNvSpPr>
          <p:nvPr>
            <p:ph type="sldNum" sz="quarter" idx="12"/>
          </p:nvPr>
        </p:nvSpPr>
        <p:spPr/>
        <p:txBody>
          <a:bodyPr/>
          <a:lstStyle/>
          <a:p>
            <a:fld id="{27A61E76-07E7-4A1D-A626-D8F26BEC3F24}" type="slidenum">
              <a:rPr lang="fr-FR" smtClean="0"/>
              <a:t>‹N°›</a:t>
            </a:fld>
            <a:endParaRPr lang="fr-FR"/>
          </a:p>
        </p:txBody>
      </p:sp>
    </p:spTree>
    <p:extLst>
      <p:ext uri="{BB962C8B-B14F-4D97-AF65-F5344CB8AC3E}">
        <p14:creationId xmlns:p14="http://schemas.microsoft.com/office/powerpoint/2010/main" val="899299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B3B8D8-FEE6-DBC8-81B1-270A3FCF7E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B496F98B-DFDC-E2BE-FB6A-62C4D34443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880F14C2-E923-BBAF-8C19-C306C0C163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9178F94-C794-489F-90DE-95ADF7E72753}" type="datetimeFigureOut">
              <a:rPr lang="fr-FR" smtClean="0"/>
              <a:t>29/08/2025</a:t>
            </a:fld>
            <a:endParaRPr lang="fr-FR"/>
          </a:p>
        </p:txBody>
      </p:sp>
      <p:sp>
        <p:nvSpPr>
          <p:cNvPr id="5" name="Footer Placeholder 4">
            <a:extLst>
              <a:ext uri="{FF2B5EF4-FFF2-40B4-BE49-F238E27FC236}">
                <a16:creationId xmlns:a16="http://schemas.microsoft.com/office/drawing/2014/main" id="{3BCB58EE-A4E2-D88C-7FC4-2F96FDBA5B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Slide Number Placeholder 5">
            <a:extLst>
              <a:ext uri="{FF2B5EF4-FFF2-40B4-BE49-F238E27FC236}">
                <a16:creationId xmlns:a16="http://schemas.microsoft.com/office/drawing/2014/main" id="{5AA3BC63-19C2-F79D-C3D6-A318E369CE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7A61E76-07E7-4A1D-A626-D8F26BEC3F24}" type="slidenum">
              <a:rPr lang="fr-FR" smtClean="0"/>
              <a:t>‹N°›</a:t>
            </a:fld>
            <a:endParaRPr lang="fr-FR"/>
          </a:p>
        </p:txBody>
      </p:sp>
    </p:spTree>
    <p:extLst>
      <p:ext uri="{BB962C8B-B14F-4D97-AF65-F5344CB8AC3E}">
        <p14:creationId xmlns:p14="http://schemas.microsoft.com/office/powerpoint/2010/main" val="587820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EA6EEDE-09BB-4E05-8817-3E0E5A6BF1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995CE11-D94E-46A3-83CD-5A83AA1E4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C1194D5-B764-474C-A359-F1AA7B4028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FF9DF3C0-98E9-48EE-A68A-BD3FF665FB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4E85A2A-4D5B-46CD-907D-D08EEC5A68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2EB52-4303-4464-B2ED-C9EDA0C8C596}" type="slidenum">
              <a:rPr lang="fr-FR" smtClean="0"/>
              <a:t>‹N°›</a:t>
            </a:fld>
            <a:endParaRPr lang="fr-FR"/>
          </a:p>
        </p:txBody>
      </p:sp>
    </p:spTree>
    <p:extLst>
      <p:ext uri="{BB962C8B-B14F-4D97-AF65-F5344CB8AC3E}">
        <p14:creationId xmlns:p14="http://schemas.microsoft.com/office/powerpoint/2010/main" val="12757833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6926C-0C8B-4D73-AC73-3E7379AA0471}"/>
              </a:ext>
            </a:extLst>
          </p:cNvPr>
          <p:cNvSpPr>
            <a:spLocks noGrp="1"/>
          </p:cNvSpPr>
          <p:nvPr>
            <p:ph type="title"/>
          </p:nvPr>
        </p:nvSpPr>
        <p:spPr/>
        <p:txBody>
          <a:bodyPr>
            <a:normAutofit fontScale="90000"/>
          </a:bodyPr>
          <a:lstStyle/>
          <a:p>
            <a:pPr algn="ctr">
              <a:lnSpc>
                <a:spcPct val="107000"/>
              </a:lnSpc>
              <a:spcAft>
                <a:spcPts val="800"/>
              </a:spcAft>
            </a:pPr>
            <a:r>
              <a:rPr lang="fr-FR" sz="3600" b="1" noProof="0">
                <a:solidFill>
                  <a:srgbClr val="1F4E79"/>
                </a:solidFill>
                <a:effectLst/>
                <a:latin typeface="Calibri" panose="020F0502020204030204" pitchFamily="34" charset="0"/>
                <a:ea typeface="Calibri" panose="020F0502020204030204" pitchFamily="34" charset="0"/>
                <a:cs typeface="Times New Roman" panose="02020603050405020304" pitchFamily="18" charset="0"/>
              </a:rPr>
              <a:t>ÉTUDE DE CAS N° 4</a:t>
            </a:r>
            <a:br>
              <a:rPr lang="fr-FR" sz="3600" b="1" noProof="0">
                <a:solidFill>
                  <a:srgbClr val="1F4E79"/>
                </a:solidFill>
                <a:effectLst/>
                <a:latin typeface="Calibri" panose="020F0502020204030204" pitchFamily="34" charset="0"/>
                <a:ea typeface="Calibri" panose="020F0502020204030204" pitchFamily="34" charset="0"/>
                <a:cs typeface="Times New Roman" panose="02020603050405020304" pitchFamily="18" charset="0"/>
              </a:rPr>
            </a:br>
            <a:r>
              <a:rPr lang="fr-FR" sz="3600" b="1" noProof="0">
                <a:solidFill>
                  <a:srgbClr val="1F4E79"/>
                </a:solidFill>
                <a:effectLst/>
                <a:latin typeface="Calibri" panose="020F0502020204030204" pitchFamily="34" charset="0"/>
                <a:ea typeface="Calibri" panose="020F0502020204030204" pitchFamily="34" charset="0"/>
                <a:cs typeface="Times New Roman" panose="02020603050405020304" pitchFamily="18" charset="0"/>
              </a:rPr>
              <a:t>OBTENIR DES INFORMATIONS RELATIVES AUX QUESTIONS DE GENRE GRÂCE AUX PATROUILLES</a:t>
            </a:r>
          </a:p>
        </p:txBody>
      </p:sp>
      <p:pic>
        <p:nvPicPr>
          <p:cNvPr id="5" name="Image 4">
            <a:extLst>
              <a:ext uri="{FF2B5EF4-FFF2-40B4-BE49-F238E27FC236}">
                <a16:creationId xmlns:a16="http://schemas.microsoft.com/office/drawing/2014/main" id="{392BBC83-6622-4893-B62B-6E0F4B488399}"/>
              </a:ext>
            </a:extLst>
          </p:cNvPr>
          <p:cNvPicPr>
            <a:picLocks noChangeAspect="1"/>
          </p:cNvPicPr>
          <p:nvPr/>
        </p:nvPicPr>
        <p:blipFill rotWithShape="1">
          <a:blip r:embed="rId3"/>
          <a:srcRect l="24314" t="35344" r="25354" b="8449"/>
          <a:stretch/>
        </p:blipFill>
        <p:spPr bwMode="auto">
          <a:xfrm>
            <a:off x="2183757" y="1826206"/>
            <a:ext cx="7275929" cy="4569978"/>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3D767DDC-5A41-43C2-91CD-ADCE4F059351}"/>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713081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7B3B0D-CDDE-4BDF-AAED-427D162D8AF7}"/>
              </a:ext>
            </a:extLst>
          </p:cNvPr>
          <p:cNvSpPr>
            <a:spLocks noGrp="1"/>
          </p:cNvSpPr>
          <p:nvPr>
            <p:ph type="title"/>
          </p:nvPr>
        </p:nvSpPr>
        <p:spPr/>
        <p:txBody>
          <a:bodyPr/>
          <a:lstStyle/>
          <a:p>
            <a:r>
              <a:rPr lang="en-GB"/>
              <a:t>Scénario</a:t>
            </a:r>
            <a:endParaRPr lang="en-GB" noProof="0"/>
          </a:p>
        </p:txBody>
      </p:sp>
      <p:sp>
        <p:nvSpPr>
          <p:cNvPr id="6" name="TextBox 5">
            <a:extLst>
              <a:ext uri="{FF2B5EF4-FFF2-40B4-BE49-F238E27FC236}">
                <a16:creationId xmlns:a16="http://schemas.microsoft.com/office/drawing/2014/main" id="{BCB49883-910D-A069-8B6D-A4632C30B44E}"/>
              </a:ext>
            </a:extLst>
          </p:cNvPr>
          <p:cNvSpPr txBox="1"/>
          <p:nvPr/>
        </p:nvSpPr>
        <p:spPr>
          <a:xfrm>
            <a:off x="1157908" y="5848211"/>
            <a:ext cx="9973917" cy="644664"/>
          </a:xfrm>
          <a:prstGeom prst="rect">
            <a:avLst/>
          </a:prstGeom>
          <a:noFill/>
        </p:spPr>
        <p:txBody>
          <a:bodyPr wrap="square">
            <a:spAutoFit/>
          </a:bodyPr>
          <a:lstStyle/>
          <a:p>
            <a:pPr marL="716915" marR="774065">
              <a:lnSpc>
                <a:spcPct val="103000"/>
              </a:lnSpc>
              <a:spcBef>
                <a:spcPts val="0"/>
              </a:spcBef>
              <a:spcAft>
                <a:spcPts val="0"/>
              </a:spcAft>
            </a:pPr>
            <a:r>
              <a:rPr lang="fr-FR" sz="1800" b="1">
                <a:solidFill>
                  <a:srgbClr val="004B98"/>
                </a:solidFill>
                <a:effectLst/>
                <a:latin typeface="Arial" panose="020B0604020202020204" pitchFamily="34" charset="0"/>
                <a:ea typeface="Trebuchet MS" panose="020B0603020202020204" pitchFamily="34" charset="0"/>
                <a:cs typeface="Trebuchet MS" panose="020B0603020202020204" pitchFamily="34" charset="0"/>
              </a:rPr>
              <a:t>Journal télévisé : Les mines de diamants fermées en raison de l’absence de travailleurs.</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p:txBody>
      </p:sp>
      <p:pic>
        <p:nvPicPr>
          <p:cNvPr id="3" name="Picture 2" descr="A computer screen with white text&#10;&#10;AI-generated content may be incorrect.">
            <a:extLst>
              <a:ext uri="{FF2B5EF4-FFF2-40B4-BE49-F238E27FC236}">
                <a16:creationId xmlns:a16="http://schemas.microsoft.com/office/drawing/2014/main" id="{71A28364-4994-78B2-3086-5FDD7B110C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5183" y="1361168"/>
            <a:ext cx="6181634" cy="3805684"/>
          </a:xfrm>
          <a:prstGeom prst="rect">
            <a:avLst/>
          </a:prstGeom>
        </p:spPr>
      </p:pic>
    </p:spTree>
    <p:extLst>
      <p:ext uri="{BB962C8B-B14F-4D97-AF65-F5344CB8AC3E}">
        <p14:creationId xmlns:p14="http://schemas.microsoft.com/office/powerpoint/2010/main" val="2383868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C179-5EAC-482C-BCB4-05924DDBC42F}"/>
              </a:ext>
            </a:extLst>
          </p:cNvPr>
          <p:cNvSpPr>
            <a:spLocks noGrp="1"/>
          </p:cNvSpPr>
          <p:nvPr>
            <p:ph type="title"/>
          </p:nvPr>
        </p:nvSpPr>
        <p:spPr/>
        <p:txBody>
          <a:bodyPr/>
          <a:lstStyle/>
          <a:p>
            <a:endParaRPr lang="en-GB" noProof="0"/>
          </a:p>
        </p:txBody>
      </p:sp>
      <p:sp>
        <p:nvSpPr>
          <p:cNvPr id="3" name="Espace réservé du contenu 2">
            <a:extLst>
              <a:ext uri="{FF2B5EF4-FFF2-40B4-BE49-F238E27FC236}">
                <a16:creationId xmlns:a16="http://schemas.microsoft.com/office/drawing/2014/main" id="{9CBED469-6A0B-4887-9611-9E2210EE956A}"/>
              </a:ext>
            </a:extLst>
          </p:cNvPr>
          <p:cNvSpPr>
            <a:spLocks noGrp="1"/>
          </p:cNvSpPr>
          <p:nvPr>
            <p:ph idx="1"/>
          </p:nvPr>
        </p:nvSpPr>
        <p:spPr/>
        <p:txBody>
          <a:bodyPr/>
          <a:lstStyle/>
          <a:p>
            <a:pPr marL="0" indent="0" algn="ctr">
              <a:buNone/>
            </a:pPr>
            <a:endParaRPr lang="en-GB" noProof="0"/>
          </a:p>
          <a:p>
            <a:pPr marL="0" indent="0" algn="ctr">
              <a:buNone/>
            </a:pPr>
            <a:endParaRPr lang="en-GB" noProof="0"/>
          </a:p>
          <a:p>
            <a:pPr marL="0" indent="0" algn="ctr">
              <a:buNone/>
            </a:pPr>
            <a:r>
              <a:rPr lang="en-GB" sz="4000" b="1" noProof="0">
                <a:solidFill>
                  <a:srgbClr val="0070C0"/>
                </a:solidFill>
              </a:rPr>
              <a:t>DEBRIEF</a:t>
            </a:r>
          </a:p>
        </p:txBody>
      </p:sp>
    </p:spTree>
    <p:extLst>
      <p:ext uri="{BB962C8B-B14F-4D97-AF65-F5344CB8AC3E}">
        <p14:creationId xmlns:p14="http://schemas.microsoft.com/office/powerpoint/2010/main" val="2132083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D25B4-2F41-474B-8B9D-CE49981A020C}"/>
              </a:ext>
            </a:extLst>
          </p:cNvPr>
          <p:cNvSpPr>
            <a:spLocks noGrp="1"/>
          </p:cNvSpPr>
          <p:nvPr>
            <p:ph type="title"/>
          </p:nvPr>
        </p:nvSpPr>
        <p:spPr/>
        <p:txBody>
          <a:bodyPr/>
          <a:lstStyle/>
          <a:p>
            <a:r>
              <a:rPr lang="en-GB"/>
              <a:t>Rappel!</a:t>
            </a:r>
          </a:p>
        </p:txBody>
      </p:sp>
      <p:sp>
        <p:nvSpPr>
          <p:cNvPr id="3" name="Espace réservé du contenu 2">
            <a:extLst>
              <a:ext uri="{FF2B5EF4-FFF2-40B4-BE49-F238E27FC236}">
                <a16:creationId xmlns:a16="http://schemas.microsoft.com/office/drawing/2014/main" id="{47597138-421F-405B-A48C-5C84933642A5}"/>
              </a:ext>
            </a:extLst>
          </p:cNvPr>
          <p:cNvSpPr>
            <a:spLocks noGrp="1"/>
          </p:cNvSpPr>
          <p:nvPr>
            <p:ph idx="1"/>
          </p:nvPr>
        </p:nvSpPr>
        <p:spPr>
          <a:xfrm>
            <a:off x="936171" y="2404380"/>
            <a:ext cx="10515600" cy="3463020"/>
          </a:xfrm>
        </p:spPr>
        <p:txBody>
          <a:bodyPr/>
          <a:lstStyle/>
          <a:p>
            <a:pPr>
              <a:buFont typeface="Wingdings" panose="05000000000000000000" pitchFamily="2" charset="2"/>
              <a:buChar char="Ø"/>
            </a:pPr>
            <a:r>
              <a:rPr lang="fr-FR" sz="2800">
                <a:effectLst/>
                <a:latin typeface="Calibri" panose="020F0502020204030204" pitchFamily="34" charset="0"/>
                <a:ea typeface="Calibri" panose="020F0502020204030204" pitchFamily="34" charset="0"/>
                <a:cs typeface="Times New Roman" panose="02020603050405020304" pitchFamily="18" charset="0"/>
              </a:rPr>
              <a:t>Soyez conscient(e) des intersectionnalités.</a:t>
            </a:r>
          </a:p>
          <a:p>
            <a:pPr>
              <a:buFont typeface="Wingdings" panose="05000000000000000000" pitchFamily="2" charset="2"/>
              <a:buChar char="Ø"/>
            </a:pPr>
            <a:r>
              <a:rPr lang="fr-FR" sz="2800">
                <a:effectLst/>
                <a:latin typeface="Calibri" panose="020F0502020204030204" pitchFamily="34" charset="0"/>
                <a:ea typeface="Calibri" panose="020F0502020204030204" pitchFamily="34" charset="0"/>
                <a:cs typeface="Times New Roman" panose="02020603050405020304" pitchFamily="18" charset="0"/>
              </a:rPr>
              <a:t>Les intersectionnalités peuvent influencer la manière dont vous interagissez et avec qui vous interagissez.</a:t>
            </a:r>
          </a:p>
          <a:p>
            <a:pPr>
              <a:buFont typeface="Wingdings" panose="05000000000000000000" pitchFamily="2" charset="2"/>
              <a:buChar char="Ø"/>
            </a:pPr>
            <a:r>
              <a:rPr lang="fr-FR" sz="2800">
                <a:effectLst/>
                <a:latin typeface="Calibri" panose="020F0502020204030204" pitchFamily="34" charset="0"/>
                <a:ea typeface="Calibri" panose="020F0502020204030204" pitchFamily="34" charset="0"/>
                <a:cs typeface="Times New Roman" panose="02020603050405020304" pitchFamily="18" charset="0"/>
              </a:rPr>
              <a:t>Soyez attentif(</a:t>
            </a:r>
            <a:r>
              <a:rPr lang="fr-FR" sz="2800" err="1">
                <a:effectLst/>
                <a:latin typeface="Calibri" panose="020F0502020204030204" pitchFamily="34" charset="0"/>
                <a:ea typeface="Calibri" panose="020F0502020204030204" pitchFamily="34" charset="0"/>
                <a:cs typeface="Times New Roman" panose="02020603050405020304" pitchFamily="18" charset="0"/>
              </a:rPr>
              <a:t>ve</a:t>
            </a:r>
            <a:r>
              <a:rPr lang="fr-FR" sz="2800">
                <a:effectLst/>
                <a:latin typeface="Calibri" panose="020F0502020204030204" pitchFamily="34" charset="0"/>
                <a:ea typeface="Calibri" panose="020F0502020204030204" pitchFamily="34" charset="0"/>
                <a:cs typeface="Times New Roman" panose="02020603050405020304" pitchFamily="18" charset="0"/>
              </a:rPr>
              <a:t>) aux indicateurs d’alerte précoce sensibles au genre.</a:t>
            </a:r>
            <a:endParaRPr lang="en-GB"/>
          </a:p>
        </p:txBody>
      </p:sp>
      <p:pic>
        <p:nvPicPr>
          <p:cNvPr id="6" name="Image 5" descr="A blue tag with black text&#10;&#10;AI-generated content may be incorrect.">
            <a:extLst>
              <a:ext uri="{FF2B5EF4-FFF2-40B4-BE49-F238E27FC236}">
                <a16:creationId xmlns:a16="http://schemas.microsoft.com/office/drawing/2014/main" id="{C6F9AF2B-01BA-FE4B-37FE-B88F43A869D4}"/>
              </a:ext>
            </a:extLst>
          </p:cNvPr>
          <p:cNvPicPr>
            <a:picLocks noChangeAspect="1"/>
          </p:cNvPicPr>
          <p:nvPr/>
        </p:nvPicPr>
        <p:blipFill>
          <a:blip r:embed="rId3"/>
          <a:stretch>
            <a:fillRect/>
          </a:stretch>
        </p:blipFill>
        <p:spPr>
          <a:xfrm>
            <a:off x="9522314" y="551228"/>
            <a:ext cx="2076450" cy="1847850"/>
          </a:xfrm>
          <a:prstGeom prst="rect">
            <a:avLst/>
          </a:prstGeom>
        </p:spPr>
      </p:pic>
    </p:spTree>
    <p:extLst>
      <p:ext uri="{BB962C8B-B14F-4D97-AF65-F5344CB8AC3E}">
        <p14:creationId xmlns:p14="http://schemas.microsoft.com/office/powerpoint/2010/main" val="4061251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7EC"/>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02BD21F-0636-BE9A-4FB5-5E48731E95FE}"/>
              </a:ext>
            </a:extLst>
          </p:cNvPr>
          <p:cNvSpPr/>
          <p:nvPr/>
        </p:nvSpPr>
        <p:spPr>
          <a:xfrm>
            <a:off x="947057" y="1208313"/>
            <a:ext cx="10907486" cy="4582887"/>
          </a:xfrm>
          <a:prstGeom prst="roundRect">
            <a:avLst/>
          </a:prstGeom>
          <a:noFill/>
          <a:ln w="28575">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extBox 6">
            <a:extLst>
              <a:ext uri="{FF2B5EF4-FFF2-40B4-BE49-F238E27FC236}">
                <a16:creationId xmlns:a16="http://schemas.microsoft.com/office/drawing/2014/main" id="{CB790908-952B-E4C6-CF0C-47AB74AB1768}"/>
              </a:ext>
            </a:extLst>
          </p:cNvPr>
          <p:cNvSpPr txBox="1"/>
          <p:nvPr/>
        </p:nvSpPr>
        <p:spPr>
          <a:xfrm>
            <a:off x="1377042" y="1448777"/>
            <a:ext cx="10047515" cy="4101957"/>
          </a:xfrm>
          <a:prstGeom prst="rect">
            <a:avLst/>
          </a:prstGeom>
          <a:noFill/>
        </p:spPr>
        <p:txBody>
          <a:bodyPr wrap="square">
            <a:spAutoFit/>
          </a:bodyPr>
          <a:lstStyle/>
          <a:p>
            <a:pPr marL="735330" marR="0">
              <a:buNone/>
            </a:pPr>
            <a:r>
              <a:rPr lang="fr-FR" sz="1800" b="1">
                <a:solidFill>
                  <a:schemeClr val="accent1"/>
                </a:solidFill>
                <a:effectLst/>
                <a:latin typeface="Arial" panose="020B0604020202020204" pitchFamily="34" charset="0"/>
                <a:ea typeface="DengXian Light" panose="02010600030101010101" pitchFamily="2" charset="-122"/>
                <a:cs typeface="Times New Roman" panose="02020603050405020304" pitchFamily="18" charset="0"/>
              </a:rPr>
              <a:t>OBJECTIFS D’APPRENTISSAGE</a:t>
            </a:r>
            <a:endParaRPr lang="en-US" sz="1800" b="1">
              <a:solidFill>
                <a:schemeClr val="accent1"/>
              </a:solidFill>
              <a:effectLst/>
              <a:latin typeface="Trebuchet MS" panose="020B0603020202020204" pitchFamily="34" charset="0"/>
              <a:ea typeface="DengXian Light" panose="02010600030101010101" pitchFamily="2" charset="-122"/>
              <a:cs typeface="Times New Roman" panose="02020603050405020304" pitchFamily="18" charset="0"/>
            </a:endParaRPr>
          </a:p>
          <a:p>
            <a:pPr marL="342900" marR="734060" lvl="0" indent="-342900" algn="just">
              <a:lnSpc>
                <a:spcPct val="102000"/>
              </a:lnSpc>
              <a:spcBef>
                <a:spcPts val="1245"/>
              </a:spcBef>
              <a:buFont typeface="Wingdings" panose="05000000000000000000" pitchFamily="2" charset="2"/>
              <a:buChar char="Ø"/>
              <a:tabLst>
                <a:tab pos="963930" algn="l"/>
              </a:tabLst>
            </a:pPr>
            <a:r>
              <a:rPr lang="fr-FR" sz="1800" i="1" spc="0">
                <a:solidFill>
                  <a:schemeClr val="accent1"/>
                </a:solidFill>
                <a:effectLst/>
                <a:latin typeface="Trebuchet MS" panose="020B0603020202020204" pitchFamily="34" charset="0"/>
                <a:ea typeface="Arial" panose="020B0604020202020204" pitchFamily="34" charset="0"/>
                <a:cs typeface="Trebuchet MS" panose="020B0603020202020204" pitchFamily="34" charset="0"/>
              </a:rPr>
              <a:t>Recenser les meilleures stratégies pour obtenir des informations sur toutes les composantes de la population locale et pour en obtenir de leur part</a:t>
            </a:r>
            <a:endParaRPr lang="en-US" sz="1800" spc="0">
              <a:solidFill>
                <a:schemeClr val="accent1"/>
              </a:solidFill>
              <a:effectLst/>
              <a:latin typeface="Trebuchet MS" panose="020B0603020202020204" pitchFamily="34" charset="0"/>
              <a:ea typeface="Arial" panose="020B0604020202020204" pitchFamily="34" charset="0"/>
              <a:cs typeface="Trebuchet MS" panose="020B0603020202020204" pitchFamily="34" charset="0"/>
            </a:endParaRPr>
          </a:p>
          <a:p>
            <a:pPr marL="342900" marR="734695" lvl="0" indent="-342900" algn="just">
              <a:lnSpc>
                <a:spcPct val="102000"/>
              </a:lnSpc>
              <a:spcBef>
                <a:spcPts val="1200"/>
              </a:spcBef>
              <a:buFont typeface="Wingdings" panose="05000000000000000000" pitchFamily="2" charset="2"/>
              <a:buChar char="Ø"/>
              <a:tabLst>
                <a:tab pos="963930" algn="l"/>
              </a:tabLst>
            </a:pPr>
            <a:r>
              <a:rPr lang="fr-FR" sz="1800" i="1" spc="0">
                <a:solidFill>
                  <a:schemeClr val="accent1"/>
                </a:solidFill>
                <a:effectLst/>
                <a:latin typeface="Trebuchet MS" panose="020B0603020202020204" pitchFamily="34" charset="0"/>
                <a:ea typeface="Arial" panose="020B0604020202020204" pitchFamily="34" charset="0"/>
                <a:cs typeface="Trebuchet MS" panose="020B0603020202020204" pitchFamily="34" charset="0"/>
              </a:rPr>
              <a:t>Suivre les indicateurs d’alerte précoce, notamment les comportements, les événements ou les situations qui sortent de l’ordinaire pour les hommes, les femmes, les garçons et les filles de la société d’accueil, et communiquer des informations à leur sujet</a:t>
            </a:r>
            <a:endParaRPr lang="en-US" sz="1800" spc="0">
              <a:solidFill>
                <a:schemeClr val="accent1"/>
              </a:solidFill>
              <a:effectLst/>
              <a:latin typeface="Trebuchet MS" panose="020B0603020202020204" pitchFamily="34" charset="0"/>
              <a:ea typeface="Arial" panose="020B0604020202020204" pitchFamily="34" charset="0"/>
              <a:cs typeface="Trebuchet MS" panose="020B0603020202020204" pitchFamily="34" charset="0"/>
            </a:endParaRPr>
          </a:p>
          <a:p>
            <a:pPr marL="342900" marR="734060" lvl="0" indent="-342900" algn="just">
              <a:lnSpc>
                <a:spcPct val="102000"/>
              </a:lnSpc>
              <a:spcBef>
                <a:spcPts val="1200"/>
              </a:spcBef>
              <a:buFont typeface="Wingdings" panose="05000000000000000000" pitchFamily="2" charset="2"/>
              <a:buChar char="Ø"/>
              <a:tabLst>
                <a:tab pos="963930" algn="l"/>
              </a:tabLst>
            </a:pPr>
            <a:r>
              <a:rPr lang="fr-FR" sz="1800" i="1" spc="0">
                <a:solidFill>
                  <a:schemeClr val="accent1"/>
                </a:solidFill>
                <a:effectLst/>
                <a:latin typeface="Trebuchet MS" panose="020B0603020202020204" pitchFamily="34" charset="0"/>
                <a:ea typeface="Arial" panose="020B0604020202020204" pitchFamily="34" charset="0"/>
                <a:cs typeface="Trebuchet MS" panose="020B0603020202020204" pitchFamily="34" charset="0"/>
              </a:rPr>
              <a:t>Reconnaître la contribution du personnel de l’équipe de liaison à la facilitation des échanges avec la population locale</a:t>
            </a:r>
            <a:endParaRPr lang="en-US" sz="1800" spc="0">
              <a:solidFill>
                <a:schemeClr val="accent1"/>
              </a:solidFill>
              <a:effectLst/>
              <a:latin typeface="Trebuchet MS" panose="020B0603020202020204" pitchFamily="34" charset="0"/>
              <a:ea typeface="Arial" panose="020B0604020202020204" pitchFamily="34" charset="0"/>
              <a:cs typeface="Trebuchet MS" panose="020B0603020202020204" pitchFamily="34" charset="0"/>
            </a:endParaRPr>
          </a:p>
          <a:p>
            <a:pPr marL="342900" marR="734695" lvl="0" indent="-342900" algn="just">
              <a:lnSpc>
                <a:spcPct val="102000"/>
              </a:lnSpc>
              <a:spcBef>
                <a:spcPts val="1200"/>
              </a:spcBef>
              <a:buFont typeface="Wingdings" panose="05000000000000000000" pitchFamily="2" charset="2"/>
              <a:buChar char="Ø"/>
              <a:tabLst>
                <a:tab pos="963930" algn="l"/>
              </a:tabLst>
            </a:pPr>
            <a:r>
              <a:rPr lang="fr-FR" sz="1800" i="1" spc="0">
                <a:solidFill>
                  <a:schemeClr val="accent1"/>
                </a:solidFill>
                <a:effectLst/>
                <a:latin typeface="Trebuchet MS" panose="020B0603020202020204" pitchFamily="34" charset="0"/>
                <a:ea typeface="Arial" panose="020B0604020202020204" pitchFamily="34" charset="0"/>
                <a:cs typeface="Trebuchet MS" panose="020B0603020202020204" pitchFamily="34" charset="0"/>
              </a:rPr>
              <a:t>Veiller à ce que tous les rapports comprennent des données ventilées par genre et par âge et emploient un langage inclusif</a:t>
            </a:r>
            <a:endParaRPr lang="en-US" sz="1800" spc="0">
              <a:solidFill>
                <a:schemeClr val="accent1"/>
              </a:solidFill>
              <a:effectLst/>
              <a:latin typeface="Trebuchet MS" panose="020B0603020202020204" pitchFamily="34" charset="0"/>
              <a:ea typeface="Arial" panose="020B0604020202020204" pitchFamily="34" charset="0"/>
              <a:cs typeface="Trebuchet MS" panose="020B0603020202020204" pitchFamily="34" charset="0"/>
            </a:endParaRPr>
          </a:p>
          <a:p>
            <a:pPr marL="0" marR="0">
              <a:lnSpc>
                <a:spcPct val="115000"/>
              </a:lnSpc>
              <a:spcAft>
                <a:spcPts val="800"/>
              </a:spcAft>
            </a:pPr>
            <a:r>
              <a:rPr lang="fr-FR" sz="1800">
                <a:solidFill>
                  <a:schemeClr val="accent1"/>
                </a:solidFill>
                <a:effectLst/>
                <a:latin typeface="Trebuchet MS" panose="020B0603020202020204" pitchFamily="34" charset="0"/>
                <a:ea typeface="Trebuchet MS" panose="020B0603020202020204" pitchFamily="34" charset="0"/>
                <a:cs typeface="Trebuchet MS" panose="020B0603020202020204" pitchFamily="34" charset="0"/>
              </a:rPr>
              <a:t> </a:t>
            </a:r>
            <a:endParaRPr lang="en-US" sz="1800">
              <a:solidFill>
                <a:schemeClr val="accent1"/>
              </a:solidFill>
              <a:effectLst/>
              <a:latin typeface="Trebuchet MS" panose="020B0603020202020204" pitchFamily="34" charset="0"/>
              <a:ea typeface="Trebuchet MS" panose="020B0603020202020204" pitchFamily="34" charset="0"/>
              <a:cs typeface="Trebuchet MS" panose="020B0603020202020204" pitchFamily="34" charset="0"/>
            </a:endParaRPr>
          </a:p>
        </p:txBody>
      </p:sp>
    </p:spTree>
    <p:extLst>
      <p:ext uri="{BB962C8B-B14F-4D97-AF65-F5344CB8AC3E}">
        <p14:creationId xmlns:p14="http://schemas.microsoft.com/office/powerpoint/2010/main" val="2982070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C7D55CC-DA87-4F54-86D6-95CFCE947EA4}"/>
              </a:ext>
            </a:extLst>
          </p:cNvPr>
          <p:cNvSpPr>
            <a:spLocks noGrp="1"/>
          </p:cNvSpPr>
          <p:nvPr>
            <p:ph idx="1"/>
          </p:nvPr>
        </p:nvSpPr>
        <p:spPr/>
        <p:txBody>
          <a:bodyPr/>
          <a:lstStyle/>
          <a:p>
            <a:pPr marL="0" indent="0">
              <a:buNone/>
            </a:pPr>
            <a:endParaRPr lang="en-GB" noProof="0"/>
          </a:p>
          <a:p>
            <a:pPr marL="0" indent="0">
              <a:buNone/>
            </a:pPr>
            <a:endParaRPr lang="en-GB" noProof="0"/>
          </a:p>
          <a:p>
            <a:pPr marL="0" indent="0" algn="ctr">
              <a:buNone/>
            </a:pPr>
            <a:r>
              <a:rPr lang="en-GB" sz="4000" b="1" noProof="0">
                <a:solidFill>
                  <a:srgbClr val="0070C0"/>
                </a:solidFill>
              </a:rPr>
              <a:t>EXERCICE</a:t>
            </a:r>
          </a:p>
        </p:txBody>
      </p:sp>
    </p:spTree>
    <p:extLst>
      <p:ext uri="{BB962C8B-B14F-4D97-AF65-F5344CB8AC3E}">
        <p14:creationId xmlns:p14="http://schemas.microsoft.com/office/powerpoint/2010/main" val="91420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9379"/>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6FEDDA6-FE61-BF39-48F4-02C742A870AA}"/>
              </a:ext>
            </a:extLst>
          </p:cNvPr>
          <p:cNvSpPr/>
          <p:nvPr/>
        </p:nvSpPr>
        <p:spPr>
          <a:xfrm>
            <a:off x="419100" y="663672"/>
            <a:ext cx="11353800" cy="5225499"/>
          </a:xfrm>
          <a:prstGeom prst="roundRect">
            <a:avLst/>
          </a:prstGeom>
          <a:no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extBox 12">
            <a:extLst>
              <a:ext uri="{FF2B5EF4-FFF2-40B4-BE49-F238E27FC236}">
                <a16:creationId xmlns:a16="http://schemas.microsoft.com/office/drawing/2014/main" id="{54EBC5BC-34E0-3E56-F38B-21971E519255}"/>
              </a:ext>
            </a:extLst>
          </p:cNvPr>
          <p:cNvSpPr txBox="1"/>
          <p:nvPr/>
        </p:nvSpPr>
        <p:spPr>
          <a:xfrm>
            <a:off x="598714" y="875764"/>
            <a:ext cx="10994572" cy="4801314"/>
          </a:xfrm>
          <a:prstGeom prst="rect">
            <a:avLst/>
          </a:prstGeom>
          <a:noFill/>
        </p:spPr>
        <p:txBody>
          <a:bodyPr wrap="square" lIns="91440" tIns="45720" rIns="91440" bIns="45720" anchor="t">
            <a:spAutoFit/>
          </a:bodyPr>
          <a:lstStyle/>
          <a:p>
            <a:endParaRPr lang="fr-FR">
              <a:solidFill>
                <a:schemeClr val="bg1"/>
              </a:solidFill>
            </a:endParaRPr>
          </a:p>
          <a:p>
            <a:r>
              <a:rPr lang="fr-FR">
                <a:solidFill>
                  <a:schemeClr val="bg1"/>
                </a:solidFill>
              </a:rPr>
              <a:t>DURÉE TOTALE DE L’EXERCICE : 2 heures 30</a:t>
            </a:r>
          </a:p>
          <a:p>
            <a:r>
              <a:rPr lang="fr-FR">
                <a:solidFill>
                  <a:schemeClr val="bg1"/>
                </a:solidFill>
              </a:rPr>
              <a:t>30 minutes	Présentation sur l’intégration des questions de genre dans les activités militaires </a:t>
            </a:r>
          </a:p>
          <a:p>
            <a:r>
              <a:rPr lang="fr-FR">
                <a:solidFill>
                  <a:schemeClr val="bg1"/>
                </a:solidFill>
              </a:rPr>
              <a:t>15 minutes	Pause</a:t>
            </a:r>
          </a:p>
          <a:p>
            <a:r>
              <a:rPr lang="fr-FR">
                <a:solidFill>
                  <a:schemeClr val="bg1"/>
                </a:solidFill>
              </a:rPr>
              <a:t>10 minutes	Introduction et formation des groupes</a:t>
            </a:r>
          </a:p>
          <a:p>
            <a:r>
              <a:rPr lang="fr-FR">
                <a:solidFill>
                  <a:schemeClr val="bg1"/>
                </a:solidFill>
              </a:rPr>
              <a:t>20 minutes	Examen de la présentation du </a:t>
            </a:r>
            <a:r>
              <a:rPr lang="fr-FR" err="1">
                <a:solidFill>
                  <a:schemeClr val="bg1"/>
                </a:solidFill>
              </a:rPr>
              <a:t>Carana</a:t>
            </a:r>
            <a:r>
              <a:rPr lang="fr-FR">
                <a:solidFill>
                  <a:schemeClr val="bg1"/>
                </a:solidFill>
              </a:rPr>
              <a:t> et du cadre de l’étude de cas </a:t>
            </a:r>
          </a:p>
          <a:p>
            <a:r>
              <a:rPr lang="fr-FR">
                <a:solidFill>
                  <a:schemeClr val="bg1"/>
                </a:solidFill>
              </a:rPr>
              <a:t>30 minutes	Discussions en groupes et préparation des réponses </a:t>
            </a:r>
          </a:p>
          <a:p>
            <a:r>
              <a:rPr lang="fr-FR">
                <a:solidFill>
                  <a:schemeClr val="bg1"/>
                </a:solidFill>
              </a:rPr>
              <a:t>45 minutes	Présentation des conclusions et bilan</a:t>
            </a:r>
          </a:p>
          <a:p>
            <a:endParaRPr lang="fr-FR">
              <a:solidFill>
                <a:schemeClr val="bg1"/>
              </a:solidFill>
            </a:endParaRPr>
          </a:p>
          <a:p>
            <a:endParaRPr lang="fr-FR">
              <a:solidFill>
                <a:schemeClr val="bg1"/>
              </a:solidFill>
            </a:endParaRPr>
          </a:p>
          <a:p>
            <a:r>
              <a:rPr lang="fr-FR">
                <a:solidFill>
                  <a:schemeClr val="bg1"/>
                </a:solidFill>
              </a:rPr>
              <a:t>DOCUMENTS D’APPUI</a:t>
            </a:r>
          </a:p>
          <a:p>
            <a:r>
              <a:rPr lang="fr-FR">
                <a:solidFill>
                  <a:schemeClr val="bg1"/>
                </a:solidFill>
              </a:rPr>
              <a:t>1.	Présentation du </a:t>
            </a:r>
            <a:r>
              <a:rPr lang="fr-FR" err="1">
                <a:solidFill>
                  <a:schemeClr val="bg1"/>
                </a:solidFill>
              </a:rPr>
              <a:t>Carana</a:t>
            </a:r>
            <a:r>
              <a:rPr lang="fr-FR">
                <a:solidFill>
                  <a:schemeClr val="bg1"/>
                </a:solidFill>
              </a:rPr>
              <a:t>	4.	Liste de contrôle</a:t>
            </a:r>
          </a:p>
          <a:p>
            <a:endParaRPr lang="fr-FR">
              <a:solidFill>
                <a:schemeClr val="bg1"/>
              </a:solidFill>
            </a:endParaRPr>
          </a:p>
          <a:p>
            <a:r>
              <a:rPr lang="fr-FR">
                <a:solidFill>
                  <a:schemeClr val="bg1"/>
                </a:solidFill>
              </a:rPr>
              <a:t>2.	Cadre de l’étude de cas	5.	Indicateurs relatifs aux questions de genre pour l’alerte précoce en matière de violences</a:t>
            </a:r>
            <a:endParaRPr lang="fr-FR">
              <a:solidFill>
                <a:schemeClr val="bg1"/>
              </a:solidFill>
              <a:ea typeface="Calibri"/>
              <a:cs typeface="Calibri"/>
            </a:endParaRPr>
          </a:p>
          <a:p>
            <a:r>
              <a:rPr lang="fr-FR">
                <a:solidFill>
                  <a:schemeClr val="bg1"/>
                </a:solidFill>
              </a:rPr>
              <a:t>3.	Vue d’ensemble de l’exercice	</a:t>
            </a:r>
          </a:p>
          <a:p>
            <a:endParaRPr lang="fr-FR">
              <a:solidFill>
                <a:schemeClr val="bg1"/>
              </a:solidFill>
            </a:endParaRPr>
          </a:p>
        </p:txBody>
      </p:sp>
    </p:spTree>
    <p:extLst>
      <p:ext uri="{BB962C8B-B14F-4D97-AF65-F5344CB8AC3E}">
        <p14:creationId xmlns:p14="http://schemas.microsoft.com/office/powerpoint/2010/main" val="3552580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5C4319-256A-48DE-B758-154951F0C3B1}"/>
              </a:ext>
            </a:extLst>
          </p:cNvPr>
          <p:cNvSpPr>
            <a:spLocks noGrp="1"/>
          </p:cNvSpPr>
          <p:nvPr>
            <p:ph type="title"/>
          </p:nvPr>
        </p:nvSpPr>
        <p:spPr>
          <a:xfrm>
            <a:off x="838200" y="165398"/>
            <a:ext cx="10515600" cy="495938"/>
          </a:xfrm>
        </p:spPr>
        <p:txBody>
          <a:bodyPr>
            <a:normAutofit fontScale="90000"/>
          </a:bodyPr>
          <a:lstStyle/>
          <a:p>
            <a:r>
              <a:rPr lang="en-GB"/>
              <a:t>Cadre</a:t>
            </a:r>
            <a:endParaRPr lang="en-GB" noProof="0"/>
          </a:p>
        </p:txBody>
      </p:sp>
      <p:sp>
        <p:nvSpPr>
          <p:cNvPr id="7" name="ZoneTexte 6">
            <a:extLst>
              <a:ext uri="{FF2B5EF4-FFF2-40B4-BE49-F238E27FC236}">
                <a16:creationId xmlns:a16="http://schemas.microsoft.com/office/drawing/2014/main" id="{CD57B3D8-1348-4C5E-976F-D46BEA8B69DD}"/>
              </a:ext>
            </a:extLst>
          </p:cNvPr>
          <p:cNvSpPr txBox="1"/>
          <p:nvPr/>
        </p:nvSpPr>
        <p:spPr>
          <a:xfrm>
            <a:off x="629979" y="661336"/>
            <a:ext cx="9629570" cy="6031266"/>
          </a:xfrm>
          <a:prstGeom prst="rect">
            <a:avLst/>
          </a:prstGeom>
          <a:noFill/>
        </p:spPr>
        <p:txBody>
          <a:bodyPr wrap="square">
            <a:spAutoFit/>
          </a:bodyPr>
          <a:lstStyle/>
          <a:p>
            <a:r>
              <a:rPr lang="fr-FR" b="1"/>
              <a:t>Contexte</a:t>
            </a:r>
            <a:r>
              <a:rPr lang="fr-FR"/>
              <a:t> : Vous avez été nommé(e) chef d’équipe de patrouille et votre mission est de diriger une patrouille chargée d’évaluer la situation en matière de sécurité dans le village de </a:t>
            </a:r>
            <a:r>
              <a:rPr lang="fr-FR" err="1"/>
              <a:t>Sureen</a:t>
            </a:r>
            <a:r>
              <a:rPr lang="fr-FR"/>
              <a:t> en vue d’assurer la protection des civils. Votre équipe reçoit l’appui du personnel de l’équipe de liaison et d’un(e) assistant(e) chargé(e) de la liaison avec la population locale (CLA).</a:t>
            </a:r>
          </a:p>
          <a:p>
            <a:endParaRPr lang="en-US"/>
          </a:p>
          <a:p>
            <a:r>
              <a:rPr lang="fr-FR" b="1"/>
              <a:t>Géographie et politique :</a:t>
            </a:r>
            <a:r>
              <a:rPr lang="fr-FR"/>
              <a:t> Capitale de la Province de </a:t>
            </a:r>
            <a:r>
              <a:rPr lang="fr-FR" err="1"/>
              <a:t>Koloni</a:t>
            </a:r>
            <a:r>
              <a:rPr lang="fr-FR"/>
              <a:t>, </a:t>
            </a:r>
            <a:r>
              <a:rPr lang="fr-FR" err="1"/>
              <a:t>Sureen</a:t>
            </a:r>
            <a:r>
              <a:rPr lang="fr-FR"/>
              <a:t> est située non loin des zones d’extraction de diamants du </a:t>
            </a:r>
            <a:r>
              <a:rPr lang="fr-FR" err="1"/>
              <a:t>Carana</a:t>
            </a:r>
            <a:r>
              <a:rPr lang="fr-FR"/>
              <a:t>-Occidental. Reliée par la route au </a:t>
            </a:r>
            <a:r>
              <a:rPr lang="fr-FR" err="1"/>
              <a:t>Sumora</a:t>
            </a:r>
            <a:r>
              <a:rPr lang="fr-FR"/>
              <a:t> voisin, elle se trouve depuis plusieurs années, comme une grande partie du </a:t>
            </a:r>
            <a:r>
              <a:rPr lang="fr-FR" err="1"/>
              <a:t>Carana</a:t>
            </a:r>
            <a:r>
              <a:rPr lang="fr-FR"/>
              <a:t>-Occidental, sous le contrôle du Mouvement Patriotique du </a:t>
            </a:r>
            <a:r>
              <a:rPr lang="fr-FR" err="1"/>
              <a:t>Carana</a:t>
            </a:r>
            <a:r>
              <a:rPr lang="fr-FR"/>
              <a:t> (MPC), lequel assure de nombreuses fonctions étatiques. Si certains habitants de </a:t>
            </a:r>
            <a:r>
              <a:rPr lang="fr-FR" err="1"/>
              <a:t>Sureen</a:t>
            </a:r>
            <a:r>
              <a:rPr lang="fr-FR"/>
              <a:t> acceptent l’autorité du MPC par peur ou bien par conviction, la plupart l’acceptent en raison du mécontentement général à l’égard du Gouvernement du </a:t>
            </a:r>
            <a:r>
              <a:rPr lang="fr-FR" err="1"/>
              <a:t>Carana</a:t>
            </a:r>
            <a:r>
              <a:rPr lang="fr-FR"/>
              <a:t>. </a:t>
            </a:r>
            <a:r>
              <a:rPr lang="fr-FR" err="1"/>
              <a:t>Sureen</a:t>
            </a:r>
            <a:r>
              <a:rPr lang="fr-FR"/>
              <a:t>, et plus généralement le </a:t>
            </a:r>
            <a:r>
              <a:rPr lang="fr-FR" err="1"/>
              <a:t>Carana</a:t>
            </a:r>
            <a:r>
              <a:rPr lang="fr-FR"/>
              <a:t>, sont fortement tributaires du commerce avec le </a:t>
            </a:r>
            <a:r>
              <a:rPr lang="fr-FR" err="1"/>
              <a:t>Sumora</a:t>
            </a:r>
            <a:r>
              <a:rPr lang="fr-FR"/>
              <a:t>. Les deux pays entretiennent des liens forts et le </a:t>
            </a:r>
            <a:r>
              <a:rPr lang="fr-FR" err="1"/>
              <a:t>Sumora</a:t>
            </a:r>
            <a:r>
              <a:rPr lang="fr-FR"/>
              <a:t> soutient largement le gouvernement du Président </a:t>
            </a:r>
            <a:r>
              <a:rPr lang="fr-FR" err="1"/>
              <a:t>Ogavo</a:t>
            </a:r>
            <a:r>
              <a:rPr lang="fr-FR"/>
              <a:t>.</a:t>
            </a:r>
            <a:endParaRPr lang="en-US"/>
          </a:p>
          <a:p>
            <a:pPr algn="just">
              <a:lnSpc>
                <a:spcPct val="107000"/>
              </a:lnSpc>
              <a:spcAft>
                <a:spcPts val="800"/>
              </a:spcAft>
            </a:pPr>
            <a:endParaRPr lang="en-GB" sz="1800" b="1">
              <a:effectLst/>
              <a:latin typeface="Calibri" panose="020F0502020204030204" pitchFamily="34" charset="0"/>
              <a:ea typeface="Calibri" panose="020F0502020204030204" pitchFamily="34" charset="0"/>
              <a:cs typeface="Calibri" panose="020F0502020204030204" pitchFamily="34" charset="0"/>
            </a:endParaRPr>
          </a:p>
          <a:p>
            <a:r>
              <a:rPr lang="fr-FR" b="1"/>
              <a:t>Population</a:t>
            </a:r>
            <a:r>
              <a:rPr lang="fr-FR"/>
              <a:t> : </a:t>
            </a:r>
            <a:r>
              <a:rPr lang="fr-FR" err="1"/>
              <a:t>Sureen</a:t>
            </a:r>
            <a:r>
              <a:rPr lang="fr-FR"/>
              <a:t> est une société essentiellement agraire où les intersectionnalités ont une grande incidence sur le quotidien de la population. Le village est en majorité peuplé par des </a:t>
            </a:r>
            <a:r>
              <a:rPr lang="fr-FR" err="1"/>
              <a:t>Falin</a:t>
            </a:r>
            <a:r>
              <a:rPr lang="fr-FR"/>
              <a:t>, un groupe ethnique catholique, qui se livrent principalement à des activités agricoles. Des </a:t>
            </a:r>
            <a:r>
              <a:rPr lang="fr-FR" err="1"/>
              <a:t>Kori</a:t>
            </a:r>
            <a:r>
              <a:rPr lang="fr-FR"/>
              <a:t>, une ethnie minoritaire, y vivent également. Appartenant principalement à la communauté musulmane sunnite, ils vivent de l’agriculture et de l’extraction de diamants. Les traditions culturelles empêchent les femmes </a:t>
            </a:r>
            <a:r>
              <a:rPr lang="fr-FR" err="1"/>
              <a:t>kori</a:t>
            </a:r>
            <a:r>
              <a:rPr lang="fr-FR"/>
              <a:t> de posséder des terres. Une grande partie des jeunes des deux communautés est très active sur les médias sociaux.</a:t>
            </a:r>
            <a:endParaRPr lang="en-US"/>
          </a:p>
        </p:txBody>
      </p:sp>
      <p:pic>
        <p:nvPicPr>
          <p:cNvPr id="3" name="Image 1678">
            <a:extLst>
              <a:ext uri="{FF2B5EF4-FFF2-40B4-BE49-F238E27FC236}">
                <a16:creationId xmlns:a16="http://schemas.microsoft.com/office/drawing/2014/main" id="{3A4525C1-9B9C-AEFA-7AC9-6E57B81B008B}"/>
              </a:ext>
            </a:extLst>
          </p:cNvPr>
          <p:cNvPicPr/>
          <p:nvPr/>
        </p:nvPicPr>
        <p:blipFill rotWithShape="1">
          <a:blip r:embed="rId3" cstate="print"/>
          <a:srcRect l="-1" r="56670"/>
          <a:stretch/>
        </p:blipFill>
        <p:spPr>
          <a:xfrm>
            <a:off x="10118035" y="3061252"/>
            <a:ext cx="2073966" cy="3631350"/>
          </a:xfrm>
          <a:prstGeom prst="rect">
            <a:avLst/>
          </a:prstGeom>
        </p:spPr>
      </p:pic>
    </p:spTree>
    <p:extLst>
      <p:ext uri="{BB962C8B-B14F-4D97-AF65-F5344CB8AC3E}">
        <p14:creationId xmlns:p14="http://schemas.microsoft.com/office/powerpoint/2010/main" val="2056460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235E24-37EE-4A50-83CD-04414A1993B2}"/>
              </a:ext>
            </a:extLst>
          </p:cNvPr>
          <p:cNvSpPr>
            <a:spLocks noGrp="1"/>
          </p:cNvSpPr>
          <p:nvPr>
            <p:ph type="title"/>
          </p:nvPr>
        </p:nvSpPr>
        <p:spPr/>
        <p:txBody>
          <a:bodyPr/>
          <a:lstStyle/>
          <a:p>
            <a:r>
              <a:rPr lang="en-GB"/>
              <a:t>Cadre</a:t>
            </a:r>
            <a:r>
              <a:rPr lang="en-GB" noProof="0"/>
              <a:t> (</a:t>
            </a:r>
            <a:r>
              <a:rPr lang="en-GB" noProof="0" err="1"/>
              <a:t>ctd</a:t>
            </a:r>
            <a:r>
              <a:rPr lang="en-GB" noProof="0"/>
              <a:t>)</a:t>
            </a:r>
          </a:p>
        </p:txBody>
      </p:sp>
      <p:sp>
        <p:nvSpPr>
          <p:cNvPr id="3" name="Espace réservé du contenu 2">
            <a:extLst>
              <a:ext uri="{FF2B5EF4-FFF2-40B4-BE49-F238E27FC236}">
                <a16:creationId xmlns:a16="http://schemas.microsoft.com/office/drawing/2014/main" id="{807598B7-0886-44B6-AF5E-2446CB0F5295}"/>
              </a:ext>
            </a:extLst>
          </p:cNvPr>
          <p:cNvSpPr>
            <a:spLocks noGrp="1"/>
          </p:cNvSpPr>
          <p:nvPr>
            <p:ph idx="1"/>
          </p:nvPr>
        </p:nvSpPr>
        <p:spPr>
          <a:xfrm>
            <a:off x="838200" y="1391722"/>
            <a:ext cx="10515600" cy="4959639"/>
          </a:xfrm>
        </p:spPr>
        <p:txBody>
          <a:bodyPr>
            <a:normAutofit/>
          </a:bodyPr>
          <a:lstStyle/>
          <a:p>
            <a:pPr algn="just"/>
            <a:r>
              <a:rPr lang="fr-FR" sz="1800" b="1"/>
              <a:t>Renseignement</a:t>
            </a:r>
            <a:r>
              <a:rPr lang="fr-FR" sz="1800"/>
              <a:t> : Au moment de préparer la patrouille, vous avez reçu les derniers rapports des patrouilles effectuées précédemment dans la région, ainsi que le rapport du renseignement militaire datant d’il y a deux jours. Si les rapports n’ont fait état d’aucun incident, il a été relevé qu’on apercevait moins de gens en extérieur. L’ordre de départ émis par la Section des opérations de votre bataillon d’infanterie vous demande de consigner tout comportement inhabituel ou suspect, de noter les groupes de la population que vous rencontrez et ceux que vous ne rencontrez pas et, dans la mesure du possible, de recueillir auprès de la population locale des informations sur les problèmes de sécurité qu’elle pourrait rencontrer.</a:t>
            </a:r>
            <a:endParaRPr lang="en-US" sz="1800"/>
          </a:p>
          <a:p>
            <a:pPr algn="just"/>
            <a:endParaRPr lang="en-US" sz="1800"/>
          </a:p>
          <a:p>
            <a:pPr algn="just"/>
            <a:r>
              <a:rPr lang="fr-FR" sz="1800" b="1"/>
              <a:t>Patrouille</a:t>
            </a:r>
            <a:r>
              <a:rPr lang="fr-FR" sz="1800"/>
              <a:t> : Pendant votre patrouille, vous passez devant des champs que des hommes et des femmes labourent. Vous apercevez également des enfants, qui sont en train de jouer dans les champs ; ce sont les vacances scolaires. Quelques kilomètres plus loin, vous tombez sur d’autres champs. Ceux-ci sont presque vides, seules quelques femmes travaillant sur de petites parcelles. Vous observez que les champs ne sont pas entretenus et qu’ils sont partiellement secs.</a:t>
            </a:r>
            <a:endParaRPr lang="en-US" sz="1800"/>
          </a:p>
          <a:p>
            <a:pPr algn="just"/>
            <a:endParaRPr lang="en-US" sz="1800"/>
          </a:p>
        </p:txBody>
      </p:sp>
      <p:pic>
        <p:nvPicPr>
          <p:cNvPr id="4" name="Image 3">
            <a:extLst>
              <a:ext uri="{FF2B5EF4-FFF2-40B4-BE49-F238E27FC236}">
                <a16:creationId xmlns:a16="http://schemas.microsoft.com/office/drawing/2014/main" id="{1C30ED4B-076B-4A6C-8494-0A89FA6401B6}"/>
              </a:ext>
            </a:extLst>
          </p:cNvPr>
          <p:cNvPicPr>
            <a:picLocks noChangeAspect="1"/>
          </p:cNvPicPr>
          <p:nvPr/>
        </p:nvPicPr>
        <p:blipFill rotWithShape="1">
          <a:blip r:embed="rId3"/>
          <a:srcRect l="41888" t="31354" r="48192" b="51205"/>
          <a:stretch/>
        </p:blipFill>
        <p:spPr bwMode="auto">
          <a:xfrm>
            <a:off x="9627301" y="4833191"/>
            <a:ext cx="1967961" cy="194534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5072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9379"/>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5D5FAC-187A-4224-898F-839D651D30B1}"/>
              </a:ext>
            </a:extLst>
          </p:cNvPr>
          <p:cNvSpPr>
            <a:spLocks noGrp="1"/>
          </p:cNvSpPr>
          <p:nvPr>
            <p:ph type="title"/>
          </p:nvPr>
        </p:nvSpPr>
        <p:spPr>
          <a:xfrm>
            <a:off x="838200" y="365126"/>
            <a:ext cx="10515600" cy="1050018"/>
          </a:xfrm>
        </p:spPr>
        <p:txBody>
          <a:bodyPr/>
          <a:lstStyle/>
          <a:p>
            <a:pPr algn="just"/>
            <a:r>
              <a:rPr lang="fr-FR">
                <a:solidFill>
                  <a:schemeClr val="bg1"/>
                </a:solidFill>
              </a:rPr>
              <a:t>TÂCHE</a:t>
            </a:r>
          </a:p>
        </p:txBody>
      </p:sp>
      <p:sp>
        <p:nvSpPr>
          <p:cNvPr id="3" name="Espace réservé du contenu 2">
            <a:extLst>
              <a:ext uri="{FF2B5EF4-FFF2-40B4-BE49-F238E27FC236}">
                <a16:creationId xmlns:a16="http://schemas.microsoft.com/office/drawing/2014/main" id="{D9ABDD1F-C3A2-4EBA-8B3B-385D708D51D8}"/>
              </a:ext>
            </a:extLst>
          </p:cNvPr>
          <p:cNvSpPr>
            <a:spLocks noGrp="1"/>
          </p:cNvSpPr>
          <p:nvPr>
            <p:ph idx="1"/>
          </p:nvPr>
        </p:nvSpPr>
        <p:spPr>
          <a:xfrm>
            <a:off x="838200" y="1415144"/>
            <a:ext cx="10515600" cy="4761819"/>
          </a:xfrm>
          <a:solidFill>
            <a:srgbClr val="009379"/>
          </a:solidFill>
        </p:spPr>
        <p:txBody>
          <a:bodyPr vert="horz" lIns="91440" tIns="45720" rIns="91440" bIns="45720" rtlCol="0" anchor="t">
            <a:normAutofit fontScale="92500" lnSpcReduction="20000"/>
          </a:bodyPr>
          <a:lstStyle/>
          <a:p>
            <a:pPr marL="0" indent="0" algn="just">
              <a:buNone/>
            </a:pPr>
            <a:endParaRPr lang="fr-FR" noProof="0">
              <a:solidFill>
                <a:schemeClr val="bg1"/>
              </a:solidFill>
            </a:endParaRPr>
          </a:p>
          <a:p>
            <a:pPr marL="0" indent="0" algn="just">
              <a:buNone/>
            </a:pPr>
            <a:r>
              <a:rPr lang="fr-FR" noProof="0">
                <a:solidFill>
                  <a:schemeClr val="bg1"/>
                </a:solidFill>
              </a:rPr>
              <a:t>Pendant votre patrouille, vous passez devant des champs que des hommes et des femmes labourent. Vous apercevez également des enfants, qui sont en train de jouer dans les champs ; ce sont les vacances scolaires. Quelques kilomètres plus loin, vous tombez sur d’autres champs. Ceux-ci sont presque vides, seules quelques femmes travaillant sur de petites parcelles. Vous observez que les champs ne sont pas entretenus et qu’ils sont partiellement secs.</a:t>
            </a:r>
            <a:endParaRPr lang="fr-FR">
              <a:solidFill>
                <a:schemeClr val="bg1"/>
              </a:solidFill>
              <a:ea typeface="+mn-lt"/>
              <a:cs typeface="+mn-lt"/>
            </a:endParaRPr>
          </a:p>
          <a:p>
            <a:pPr marL="0" indent="0" algn="just">
              <a:buNone/>
            </a:pPr>
            <a:r>
              <a:rPr lang="fr-FR">
                <a:solidFill>
                  <a:schemeClr val="bg1"/>
                </a:solidFill>
                <a:ea typeface="+mn-lt"/>
                <a:cs typeface="+mn-lt"/>
              </a:rPr>
              <a:t>Lorsque votre patrouille s’approche des champs presque arides/abandonnés, vous remarquez que votre présence dérange les femmes.</a:t>
            </a:r>
            <a:endParaRPr lang="fr-FR">
              <a:solidFill>
                <a:schemeClr val="bg1"/>
              </a:solidFill>
              <a:ea typeface="Calibri"/>
              <a:cs typeface="Calibri"/>
            </a:endParaRPr>
          </a:p>
          <a:p>
            <a:pPr marL="0" indent="0" algn="just">
              <a:buNone/>
            </a:pPr>
            <a:r>
              <a:rPr lang="fr-FR">
                <a:solidFill>
                  <a:schemeClr val="bg1"/>
                </a:solidFill>
                <a:ea typeface="+mn-lt"/>
                <a:cs typeface="+mn-lt"/>
              </a:rPr>
              <a:t>À votre avis, pourquoi y a-t-il moins d’hommes, de femmes, de garçons et de filles dans les champs ? Quels indicateurs pour l’alerte précoce en matière de violences avez-vous recensés à partir du cadre ci-dessus ? Quelles mesures prendriez-vous dans ce contexte pour obtenir des informations sur la situation ? Choisissez l’une des options suivantes.</a:t>
            </a:r>
            <a:endParaRPr lang="fr-FR">
              <a:solidFill>
                <a:schemeClr val="bg1"/>
              </a:solidFill>
              <a:ea typeface="Calibri"/>
              <a:cs typeface="Calibri"/>
            </a:endParaRPr>
          </a:p>
          <a:p>
            <a:pPr marL="0" indent="0" algn="just">
              <a:buNone/>
            </a:pPr>
            <a:endParaRPr lang="fr-FR">
              <a:solidFill>
                <a:schemeClr val="bg1"/>
              </a:solidFill>
              <a:ea typeface="Calibri"/>
              <a:cs typeface="Calibri"/>
            </a:endParaRPr>
          </a:p>
        </p:txBody>
      </p:sp>
    </p:spTree>
    <p:extLst>
      <p:ext uri="{BB962C8B-B14F-4D97-AF65-F5344CB8AC3E}">
        <p14:creationId xmlns:p14="http://schemas.microsoft.com/office/powerpoint/2010/main" val="3474446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0EAA4B-5343-4A6F-8750-5E959784BDBF}"/>
              </a:ext>
            </a:extLst>
          </p:cNvPr>
          <p:cNvSpPr>
            <a:spLocks noGrp="1"/>
          </p:cNvSpPr>
          <p:nvPr>
            <p:ph type="title"/>
          </p:nvPr>
        </p:nvSpPr>
        <p:spPr>
          <a:xfrm>
            <a:off x="838200" y="365125"/>
            <a:ext cx="10515600" cy="747713"/>
          </a:xfrm>
        </p:spPr>
        <p:txBody>
          <a:bodyPr/>
          <a:lstStyle/>
          <a:p>
            <a:r>
              <a:rPr lang="en-GB" noProof="0" dirty="0"/>
              <a:t>Action </a:t>
            </a:r>
            <a:r>
              <a:rPr lang="en-GB" dirty="0"/>
              <a:t>à </a:t>
            </a:r>
            <a:r>
              <a:rPr lang="en-GB" noProof="0" dirty="0"/>
              <a:t>prendre</a:t>
            </a:r>
          </a:p>
        </p:txBody>
      </p:sp>
      <p:sp>
        <p:nvSpPr>
          <p:cNvPr id="14" name="TextBox 13">
            <a:extLst>
              <a:ext uri="{FF2B5EF4-FFF2-40B4-BE49-F238E27FC236}">
                <a16:creationId xmlns:a16="http://schemas.microsoft.com/office/drawing/2014/main" id="{B7D611BE-B07C-D10D-CB3E-C1500F3F300F}"/>
              </a:ext>
            </a:extLst>
          </p:cNvPr>
          <p:cNvSpPr txBox="1"/>
          <p:nvPr/>
        </p:nvSpPr>
        <p:spPr>
          <a:xfrm>
            <a:off x="3597729" y="1460757"/>
            <a:ext cx="8343900" cy="4247317"/>
          </a:xfrm>
          <a:prstGeom prst="rect">
            <a:avLst/>
          </a:prstGeom>
          <a:noFill/>
        </p:spPr>
        <p:txBody>
          <a:bodyPr wrap="square">
            <a:spAutoFit/>
          </a:bodyPr>
          <a:lstStyle/>
          <a:p>
            <a:r>
              <a:rPr lang="fr-FR" b="1">
                <a:solidFill>
                  <a:schemeClr val="accent1">
                    <a:lumMod val="75000"/>
                  </a:schemeClr>
                </a:solidFill>
              </a:rPr>
              <a:t>OPTION N° 1</a:t>
            </a:r>
          </a:p>
          <a:p>
            <a:r>
              <a:rPr lang="fr-FR">
                <a:solidFill>
                  <a:schemeClr val="accent1">
                    <a:lumMod val="75000"/>
                  </a:schemeClr>
                </a:solidFill>
              </a:rPr>
              <a:t>Vous envoyez une femme de l’équipe de liaison ainsi qu’une assistante chargée de la liaison avec la population parler aux femmes présentes dans les champs presque arides/abandonnés.</a:t>
            </a:r>
          </a:p>
          <a:p>
            <a:endParaRPr lang="fr-FR">
              <a:solidFill>
                <a:schemeClr val="accent1">
                  <a:lumMod val="75000"/>
                </a:schemeClr>
              </a:solidFill>
            </a:endParaRPr>
          </a:p>
          <a:p>
            <a:endParaRPr lang="fr-FR">
              <a:solidFill>
                <a:schemeClr val="accent1">
                  <a:lumMod val="75000"/>
                </a:schemeClr>
              </a:solidFill>
            </a:endParaRPr>
          </a:p>
          <a:p>
            <a:r>
              <a:rPr lang="fr-FR" b="1">
                <a:solidFill>
                  <a:schemeClr val="accent1">
                    <a:lumMod val="75000"/>
                  </a:schemeClr>
                </a:solidFill>
              </a:rPr>
              <a:t>OPTION N° 2</a:t>
            </a:r>
          </a:p>
          <a:p>
            <a:r>
              <a:rPr lang="fr-FR">
                <a:solidFill>
                  <a:schemeClr val="accent1">
                    <a:lumMod val="75000"/>
                  </a:schemeClr>
                </a:solidFill>
              </a:rPr>
              <a:t>Vous décidez de retourner dans la première série de champs, où des hommes et des femmes travaillaient, et de tenter d’obtenir des informations auprès d’eux.</a:t>
            </a:r>
          </a:p>
          <a:p>
            <a:endParaRPr lang="fr-FR">
              <a:solidFill>
                <a:schemeClr val="accent1">
                  <a:lumMod val="75000"/>
                </a:schemeClr>
              </a:solidFill>
            </a:endParaRPr>
          </a:p>
          <a:p>
            <a:endParaRPr lang="fr-FR">
              <a:solidFill>
                <a:schemeClr val="accent1">
                  <a:lumMod val="75000"/>
                </a:schemeClr>
              </a:solidFill>
            </a:endParaRPr>
          </a:p>
          <a:p>
            <a:endParaRPr lang="fr-FR" b="1">
              <a:solidFill>
                <a:schemeClr val="accent1">
                  <a:lumMod val="75000"/>
                </a:schemeClr>
              </a:solidFill>
            </a:endParaRPr>
          </a:p>
          <a:p>
            <a:r>
              <a:rPr lang="fr-FR" b="1">
                <a:solidFill>
                  <a:schemeClr val="accent1">
                    <a:lumMod val="75000"/>
                  </a:schemeClr>
                </a:solidFill>
              </a:rPr>
              <a:t>OPTION N° 3</a:t>
            </a:r>
          </a:p>
          <a:p>
            <a:r>
              <a:rPr lang="fr-FR">
                <a:solidFill>
                  <a:schemeClr val="accent1">
                    <a:lumMod val="75000"/>
                  </a:schemeClr>
                </a:solidFill>
              </a:rPr>
              <a:t>Vous demandez des informations à l’ancien du village/au chef religieux pour comprendre pourquoi les champs sont presque arides/abandonnés.</a:t>
            </a:r>
          </a:p>
        </p:txBody>
      </p:sp>
      <p:pic>
        <p:nvPicPr>
          <p:cNvPr id="15" name="Image 1921" descr="A black and white image of hands holding a group of people&#10;&#10;AI-generated content may be incorrect.">
            <a:extLst>
              <a:ext uri="{FF2B5EF4-FFF2-40B4-BE49-F238E27FC236}">
                <a16:creationId xmlns:a16="http://schemas.microsoft.com/office/drawing/2014/main" id="{64E02BD6-9BAE-17FD-B760-FA231A72C0D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32181" y="1637983"/>
            <a:ext cx="1319530" cy="755650"/>
          </a:xfrm>
          <a:prstGeom prst="rect">
            <a:avLst/>
          </a:prstGeom>
        </p:spPr>
      </p:pic>
      <p:pic>
        <p:nvPicPr>
          <p:cNvPr id="16" name="Image 1922" descr="A black and white sign with a circle and a circle with a symbol on it&#10;&#10;AI-generated content may be incorrect.">
            <a:extLst>
              <a:ext uri="{FF2B5EF4-FFF2-40B4-BE49-F238E27FC236}">
                <a16:creationId xmlns:a16="http://schemas.microsoft.com/office/drawing/2014/main" id="{9394A6A0-BF5B-FDC3-2C33-CD637A255F6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025831" y="2918778"/>
            <a:ext cx="1142365" cy="990600"/>
          </a:xfrm>
          <a:prstGeom prst="rect">
            <a:avLst/>
          </a:prstGeom>
        </p:spPr>
      </p:pic>
      <p:grpSp>
        <p:nvGrpSpPr>
          <p:cNvPr id="17" name="Group 16">
            <a:extLst>
              <a:ext uri="{FF2B5EF4-FFF2-40B4-BE49-F238E27FC236}">
                <a16:creationId xmlns:a16="http://schemas.microsoft.com/office/drawing/2014/main" id="{1A9FAB2E-E256-792D-0069-C6E8BACEE492}"/>
              </a:ext>
            </a:extLst>
          </p:cNvPr>
          <p:cNvGrpSpPr/>
          <p:nvPr/>
        </p:nvGrpSpPr>
        <p:grpSpPr>
          <a:xfrm>
            <a:off x="2032181" y="4157663"/>
            <a:ext cx="1073785" cy="1062355"/>
            <a:chOff x="0" y="0"/>
            <a:chExt cx="1073619" cy="1062101"/>
          </a:xfrm>
        </p:grpSpPr>
        <p:pic>
          <p:nvPicPr>
            <p:cNvPr id="18" name="Image 1924">
              <a:extLst>
                <a:ext uri="{FF2B5EF4-FFF2-40B4-BE49-F238E27FC236}">
                  <a16:creationId xmlns:a16="http://schemas.microsoft.com/office/drawing/2014/main" id="{9ADB6150-9F65-0E96-091A-92CAE04E7451}"/>
                </a:ext>
              </a:extLst>
            </p:cNvPr>
            <p:cNvPicPr/>
            <p:nvPr/>
          </p:nvPicPr>
          <p:blipFill>
            <a:blip r:embed="rId5" cstate="print"/>
            <a:stretch>
              <a:fillRect/>
            </a:stretch>
          </p:blipFill>
          <p:spPr>
            <a:xfrm>
              <a:off x="0" y="0"/>
              <a:ext cx="1073619" cy="1062101"/>
            </a:xfrm>
            <a:prstGeom prst="rect">
              <a:avLst/>
            </a:prstGeom>
          </p:spPr>
        </p:pic>
        <p:sp>
          <p:nvSpPr>
            <p:cNvPr id="19" name="Graphic 1925">
              <a:extLst>
                <a:ext uri="{FF2B5EF4-FFF2-40B4-BE49-F238E27FC236}">
                  <a16:creationId xmlns:a16="http://schemas.microsoft.com/office/drawing/2014/main" id="{0FC0EBDB-DB34-C1B0-54E7-95216167EE74}"/>
                </a:ext>
              </a:extLst>
            </p:cNvPr>
            <p:cNvSpPr/>
            <p:nvPr/>
          </p:nvSpPr>
          <p:spPr>
            <a:xfrm>
              <a:off x="314998" y="97409"/>
              <a:ext cx="522605" cy="652780"/>
            </a:xfrm>
            <a:custGeom>
              <a:avLst/>
              <a:gdLst/>
              <a:ahLst/>
              <a:cxnLst/>
              <a:rect l="l" t="t" r="r" b="b"/>
              <a:pathLst>
                <a:path w="522605" h="652780">
                  <a:moveTo>
                    <a:pt x="521995" y="0"/>
                  </a:moveTo>
                  <a:lnTo>
                    <a:pt x="0" y="0"/>
                  </a:lnTo>
                  <a:lnTo>
                    <a:pt x="0" y="652170"/>
                  </a:lnTo>
                  <a:lnTo>
                    <a:pt x="521995" y="652170"/>
                  </a:lnTo>
                  <a:lnTo>
                    <a:pt x="521995" y="0"/>
                  </a:lnTo>
                  <a:close/>
                </a:path>
              </a:pathLst>
            </a:custGeom>
            <a:solidFill>
              <a:srgbClr val="000000"/>
            </a:solidFill>
          </p:spPr>
          <p:txBody>
            <a:bodyPr wrap="square" lIns="0" tIns="0" rIns="0" bIns="0" rtlCol="0">
              <a:prstTxWarp prst="textNoShape">
                <a:avLst/>
              </a:prstTxWarp>
              <a:noAutofit/>
            </a:bodyPr>
            <a:lstStyle/>
            <a:p>
              <a:endParaRPr lang="en-US"/>
            </a:p>
          </p:txBody>
        </p:sp>
        <p:sp>
          <p:nvSpPr>
            <p:cNvPr id="20" name="Graphic 1926">
              <a:extLst>
                <a:ext uri="{FF2B5EF4-FFF2-40B4-BE49-F238E27FC236}">
                  <a16:creationId xmlns:a16="http://schemas.microsoft.com/office/drawing/2014/main" id="{9A08FB5E-1BF7-8714-59C0-DF369E017756}"/>
                </a:ext>
              </a:extLst>
            </p:cNvPr>
            <p:cNvSpPr/>
            <p:nvPr/>
          </p:nvSpPr>
          <p:spPr>
            <a:xfrm>
              <a:off x="342944" y="142556"/>
              <a:ext cx="340360" cy="420370"/>
            </a:xfrm>
            <a:custGeom>
              <a:avLst/>
              <a:gdLst/>
              <a:ahLst/>
              <a:cxnLst/>
              <a:rect l="l" t="t" r="r" b="b"/>
              <a:pathLst>
                <a:path w="340360" h="420370">
                  <a:moveTo>
                    <a:pt x="162520" y="0"/>
                  </a:moveTo>
                  <a:lnTo>
                    <a:pt x="111669" y="7954"/>
                  </a:lnTo>
                  <a:lnTo>
                    <a:pt x="75487" y="26166"/>
                  </a:lnTo>
                  <a:lnTo>
                    <a:pt x="46001" y="52785"/>
                  </a:lnTo>
                  <a:lnTo>
                    <a:pt x="21525" y="84205"/>
                  </a:lnTo>
                  <a:lnTo>
                    <a:pt x="5180" y="121475"/>
                  </a:lnTo>
                  <a:lnTo>
                    <a:pt x="36" y="161574"/>
                  </a:lnTo>
                  <a:lnTo>
                    <a:pt x="0" y="169524"/>
                  </a:lnTo>
                  <a:lnTo>
                    <a:pt x="1865" y="177931"/>
                  </a:lnTo>
                  <a:lnTo>
                    <a:pt x="31663" y="212820"/>
                  </a:lnTo>
                  <a:lnTo>
                    <a:pt x="57487" y="216769"/>
                  </a:lnTo>
                  <a:lnTo>
                    <a:pt x="69142" y="214323"/>
                  </a:lnTo>
                  <a:lnTo>
                    <a:pt x="103643" y="177118"/>
                  </a:lnTo>
                  <a:lnTo>
                    <a:pt x="104303" y="168648"/>
                  </a:lnTo>
                  <a:lnTo>
                    <a:pt x="109206" y="147464"/>
                  </a:lnTo>
                  <a:lnTo>
                    <a:pt x="133621" y="117389"/>
                  </a:lnTo>
                  <a:lnTo>
                    <a:pt x="179709" y="105463"/>
                  </a:lnTo>
                  <a:lnTo>
                    <a:pt x="194213" y="108516"/>
                  </a:lnTo>
                  <a:lnTo>
                    <a:pt x="224496" y="133773"/>
                  </a:lnTo>
                  <a:lnTo>
                    <a:pt x="234061" y="156143"/>
                  </a:lnTo>
                  <a:lnTo>
                    <a:pt x="233563" y="167854"/>
                  </a:lnTo>
                  <a:lnTo>
                    <a:pt x="210702" y="201333"/>
                  </a:lnTo>
                  <a:lnTo>
                    <a:pt x="187053" y="222699"/>
                  </a:lnTo>
                  <a:lnTo>
                    <a:pt x="170432" y="238066"/>
                  </a:lnTo>
                  <a:lnTo>
                    <a:pt x="144664" y="272711"/>
                  </a:lnTo>
                  <a:lnTo>
                    <a:pt x="129599" y="311021"/>
                  </a:lnTo>
                  <a:lnTo>
                    <a:pt x="120001" y="351007"/>
                  </a:lnTo>
                  <a:lnTo>
                    <a:pt x="119067" y="359606"/>
                  </a:lnTo>
                  <a:lnTo>
                    <a:pt x="119115" y="368163"/>
                  </a:lnTo>
                  <a:lnTo>
                    <a:pt x="140554" y="409957"/>
                  </a:lnTo>
                  <a:lnTo>
                    <a:pt x="169823" y="419765"/>
                  </a:lnTo>
                  <a:lnTo>
                    <a:pt x="183013" y="418098"/>
                  </a:lnTo>
                  <a:lnTo>
                    <a:pt x="218486" y="386927"/>
                  </a:lnTo>
                  <a:lnTo>
                    <a:pt x="226274" y="358513"/>
                  </a:lnTo>
                  <a:lnTo>
                    <a:pt x="229123" y="343974"/>
                  </a:lnTo>
                  <a:lnTo>
                    <a:pt x="251916" y="307687"/>
                  </a:lnTo>
                  <a:lnTo>
                    <a:pt x="267741" y="292912"/>
                  </a:lnTo>
                  <a:lnTo>
                    <a:pt x="273086" y="287989"/>
                  </a:lnTo>
                  <a:lnTo>
                    <a:pt x="300586" y="259947"/>
                  </a:lnTo>
                  <a:lnTo>
                    <a:pt x="330756" y="205163"/>
                  </a:lnTo>
                  <a:lnTo>
                    <a:pt x="340244" y="154436"/>
                  </a:lnTo>
                  <a:lnTo>
                    <a:pt x="339047" y="142835"/>
                  </a:lnTo>
                  <a:lnTo>
                    <a:pt x="329117" y="105789"/>
                  </a:lnTo>
                  <a:lnTo>
                    <a:pt x="301448" y="60090"/>
                  </a:lnTo>
                  <a:lnTo>
                    <a:pt x="269906" y="29526"/>
                  </a:lnTo>
                  <a:lnTo>
                    <a:pt x="233124" y="9293"/>
                  </a:lnTo>
                  <a:lnTo>
                    <a:pt x="188111" y="705"/>
                  </a:lnTo>
                  <a:lnTo>
                    <a:pt x="162520" y="0"/>
                  </a:lnTo>
                  <a:close/>
                </a:path>
              </a:pathLst>
            </a:custGeom>
            <a:solidFill>
              <a:srgbClr val="FFFFFF"/>
            </a:solidFill>
          </p:spPr>
          <p:txBody>
            <a:bodyPr wrap="square" lIns="0" tIns="0" rIns="0" bIns="0" rtlCol="0">
              <a:prstTxWarp prst="textNoShape">
                <a:avLst/>
              </a:prstTxWarp>
              <a:noAutofit/>
            </a:bodyPr>
            <a:lstStyle/>
            <a:p>
              <a:endParaRPr lang="en-US"/>
            </a:p>
          </p:txBody>
        </p:sp>
        <p:pic>
          <p:nvPicPr>
            <p:cNvPr id="21" name="Image 1927">
              <a:extLst>
                <a:ext uri="{FF2B5EF4-FFF2-40B4-BE49-F238E27FC236}">
                  <a16:creationId xmlns:a16="http://schemas.microsoft.com/office/drawing/2014/main" id="{B96111CB-14C4-9EC6-D821-9B20B9633EF5}"/>
                </a:ext>
              </a:extLst>
            </p:cNvPr>
            <p:cNvPicPr/>
            <p:nvPr/>
          </p:nvPicPr>
          <p:blipFill>
            <a:blip r:embed="rId6" cstate="print"/>
            <a:stretch>
              <a:fillRect/>
            </a:stretch>
          </p:blipFill>
          <p:spPr>
            <a:xfrm>
              <a:off x="455819" y="581797"/>
              <a:ext cx="108127" cy="112692"/>
            </a:xfrm>
            <a:prstGeom prst="rect">
              <a:avLst/>
            </a:prstGeom>
          </p:spPr>
        </p:pic>
      </p:grpSp>
    </p:spTree>
    <p:extLst>
      <p:ext uri="{BB962C8B-B14F-4D97-AF65-F5344CB8AC3E}">
        <p14:creationId xmlns:p14="http://schemas.microsoft.com/office/powerpoint/2010/main" val="2309579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31211C-84CE-4CA5-B652-879CDA819502}"/>
              </a:ext>
            </a:extLst>
          </p:cNvPr>
          <p:cNvSpPr>
            <a:spLocks noGrp="1"/>
          </p:cNvSpPr>
          <p:nvPr>
            <p:ph type="title"/>
          </p:nvPr>
        </p:nvSpPr>
        <p:spPr>
          <a:xfrm>
            <a:off x="838200" y="365126"/>
            <a:ext cx="10515600" cy="646332"/>
          </a:xfrm>
        </p:spPr>
        <p:txBody>
          <a:bodyPr>
            <a:normAutofit fontScale="90000"/>
          </a:bodyPr>
          <a:lstStyle/>
          <a:p>
            <a:r>
              <a:rPr lang="en-GB"/>
              <a:t>Scénario</a:t>
            </a:r>
            <a:endParaRPr lang="en-GB" noProof="0"/>
          </a:p>
        </p:txBody>
      </p:sp>
      <p:sp>
        <p:nvSpPr>
          <p:cNvPr id="4" name="TextBox 3">
            <a:extLst>
              <a:ext uri="{FF2B5EF4-FFF2-40B4-BE49-F238E27FC236}">
                <a16:creationId xmlns:a16="http://schemas.microsoft.com/office/drawing/2014/main" id="{60E5A6BC-9E6B-C78B-064C-134639BEAA2B}"/>
              </a:ext>
            </a:extLst>
          </p:cNvPr>
          <p:cNvSpPr txBox="1"/>
          <p:nvPr/>
        </p:nvSpPr>
        <p:spPr>
          <a:xfrm>
            <a:off x="1499704" y="5531880"/>
            <a:ext cx="9429553" cy="646331"/>
          </a:xfrm>
          <a:prstGeom prst="rect">
            <a:avLst/>
          </a:prstGeom>
          <a:noFill/>
        </p:spPr>
        <p:txBody>
          <a:bodyPr wrap="square">
            <a:spAutoFit/>
          </a:bodyPr>
          <a:lstStyle/>
          <a:p>
            <a:pPr algn="l"/>
            <a:r>
              <a:rPr lang="fr-FR" sz="1800" b="1" i="0" u="none" strike="noStrike" baseline="0">
                <a:solidFill>
                  <a:srgbClr val="004C99"/>
                </a:solidFill>
                <a:latin typeface="HelveticaNeue-Bold"/>
              </a:rPr>
              <a:t>Titre de journal : Un militant </a:t>
            </a:r>
            <a:r>
              <a:rPr lang="fr-FR" sz="1800" b="1" i="0" u="none" strike="noStrike" baseline="0" err="1">
                <a:solidFill>
                  <a:srgbClr val="004C99"/>
                </a:solidFill>
                <a:latin typeface="HelveticaNeue-Bold"/>
              </a:rPr>
              <a:t>kori</a:t>
            </a:r>
            <a:r>
              <a:rPr lang="fr-FR" sz="1800" b="1" i="0" u="none" strike="noStrike" baseline="0">
                <a:solidFill>
                  <a:srgbClr val="004C99"/>
                </a:solidFill>
                <a:latin typeface="HelveticaNeue-Bold"/>
              </a:rPr>
              <a:t> des droits humains tué par des individus non identifiés</a:t>
            </a:r>
            <a:endParaRPr lang="en-US"/>
          </a:p>
        </p:txBody>
      </p:sp>
      <p:pic>
        <p:nvPicPr>
          <p:cNvPr id="7" name="Picture 6" descr="A stack of papers with black text&#10;&#10;AI-generated content may be incorrect.">
            <a:extLst>
              <a:ext uri="{FF2B5EF4-FFF2-40B4-BE49-F238E27FC236}">
                <a16:creationId xmlns:a16="http://schemas.microsoft.com/office/drawing/2014/main" id="{E5D3D015-F2C2-7AE1-5EBA-BFF613B10A4B}"/>
              </a:ext>
            </a:extLst>
          </p:cNvPr>
          <p:cNvPicPr>
            <a:picLocks noChangeAspect="1"/>
          </p:cNvPicPr>
          <p:nvPr/>
        </p:nvPicPr>
        <p:blipFill>
          <a:blip r:embed="rId3"/>
          <a:stretch>
            <a:fillRect/>
          </a:stretch>
        </p:blipFill>
        <p:spPr>
          <a:xfrm>
            <a:off x="2490560" y="1326120"/>
            <a:ext cx="5597525" cy="3842706"/>
          </a:xfrm>
          <a:prstGeom prst="rect">
            <a:avLst/>
          </a:prstGeom>
        </p:spPr>
      </p:pic>
    </p:spTree>
    <p:extLst>
      <p:ext uri="{BB962C8B-B14F-4D97-AF65-F5344CB8AC3E}">
        <p14:creationId xmlns:p14="http://schemas.microsoft.com/office/powerpoint/2010/main" val="16886386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6AB3D0D4-A873-4784-A33D-DB9413868082}"/>
</file>

<file path=customXml/itemProps2.xml><?xml version="1.0" encoding="utf-8"?>
<ds:datastoreItem xmlns:ds="http://schemas.openxmlformats.org/officeDocument/2006/customXml" ds:itemID="{B951DA47-F5AA-4668-AC91-B75BC48DDD71}"/>
</file>

<file path=customXml/itemProps3.xml><?xml version="1.0" encoding="utf-8"?>
<ds:datastoreItem xmlns:ds="http://schemas.openxmlformats.org/officeDocument/2006/customXml" ds:itemID="{DCFC29ED-5291-45AF-A36D-A0B66E1AF3B3}"/>
</file>

<file path=docMetadata/LabelInfo.xml><?xml version="1.0" encoding="utf-8"?>
<clbl:labelList xmlns:clbl="http://schemas.microsoft.com/office/2020/mipLabelMetadata">
  <clbl:label id="{0f9e35db-544f-4f60-bdcc-5ea416e6dc70}" enabled="0" method="" siteId="{0f9e35db-544f-4f60-bdcc-5ea416e6dc70}"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12</Slides>
  <Notes>12</Notes>
  <HiddenSlides>0</HiddenSlides>
  <ScaleCrop>false</ScaleCrop>
  <HeadingPairs>
    <vt:vector size="4" baseType="variant">
      <vt:variant>
        <vt:lpstr>Thème</vt:lpstr>
      </vt:variant>
      <vt:variant>
        <vt:i4>2</vt:i4>
      </vt:variant>
      <vt:variant>
        <vt:lpstr>Titres des diapositives</vt:lpstr>
      </vt:variant>
      <vt:variant>
        <vt:i4>12</vt:i4>
      </vt:variant>
    </vt:vector>
  </HeadingPairs>
  <TitlesOfParts>
    <vt:vector size="14" baseType="lpstr">
      <vt:lpstr>Office Theme</vt:lpstr>
      <vt:lpstr>Thème Office</vt:lpstr>
      <vt:lpstr>ÉTUDE DE CAS N° 4 OBTENIR DES INFORMATIONS RELATIVES AUX QUESTIONS DE GENRE GRÂCE AUX PATROUILLES</vt:lpstr>
      <vt:lpstr>Présentation PowerPoint</vt:lpstr>
      <vt:lpstr>Présentation PowerPoint</vt:lpstr>
      <vt:lpstr>Présentation PowerPoint</vt:lpstr>
      <vt:lpstr>Cadre</vt:lpstr>
      <vt:lpstr>Cadre (ctd)</vt:lpstr>
      <vt:lpstr>TÂCHE</vt:lpstr>
      <vt:lpstr>Action à prendre</vt:lpstr>
      <vt:lpstr>Scénario</vt:lpstr>
      <vt:lpstr>Scénario</vt:lpstr>
      <vt:lpstr>Présentation PowerPoint</vt:lpstr>
      <vt:lpstr>Rappel!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revision>7</cp:revision>
  <dcterms:created xsi:type="dcterms:W3CDTF">2025-07-22T13:00:31Z</dcterms:created>
  <dcterms:modified xsi:type="dcterms:W3CDTF">2025-08-29T14:27:24Z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